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258" r:id="rId3"/>
    <p:sldId id="259" r:id="rId4"/>
    <p:sldId id="260" r:id="rId5"/>
    <p:sldId id="261" r:id="rId6"/>
    <p:sldId id="262" r:id="rId7"/>
    <p:sldId id="263" r:id="rId8"/>
    <p:sldId id="285" r:id="rId9"/>
    <p:sldId id="281" r:id="rId10"/>
    <p:sldId id="265" r:id="rId11"/>
    <p:sldId id="266" r:id="rId12"/>
    <p:sldId id="282" r:id="rId13"/>
    <p:sldId id="268" r:id="rId14"/>
    <p:sldId id="272" r:id="rId15"/>
    <p:sldId id="284" r:id="rId16"/>
    <p:sldId id="274" r:id="rId17"/>
    <p:sldId id="275" r:id="rId18"/>
    <p:sldId id="286" r:id="rId19"/>
    <p:sldId id="287" r:id="rId20"/>
    <p:sldId id="288" r:id="rId21"/>
    <p:sldId id="280" r:id="rId22"/>
    <p:sldId id="283" r:id="rId23"/>
  </p:sldIdLst>
  <p:sldSz cx="9144000" cy="6858000" type="screen4x3"/>
  <p:notesSz cx="6950075" cy="923607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2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2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2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2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24" charset="-128"/>
        <a:cs typeface="+mn-cs"/>
      </a:defRPr>
    </a:lvl5pPr>
    <a:lvl6pPr marL="2286000" algn="l" defTabSz="914400" rtl="0" eaLnBrk="1" latinLnBrk="0" hangingPunct="1">
      <a:defRPr kern="1200">
        <a:solidFill>
          <a:schemeClr val="tx1"/>
        </a:solidFill>
        <a:latin typeface="Arial" charset="0"/>
        <a:ea typeface="ＭＳ Ｐゴシック" pitchFamily="24" charset="-128"/>
        <a:cs typeface="+mn-cs"/>
      </a:defRPr>
    </a:lvl6pPr>
    <a:lvl7pPr marL="2743200" algn="l" defTabSz="914400" rtl="0" eaLnBrk="1" latinLnBrk="0" hangingPunct="1">
      <a:defRPr kern="1200">
        <a:solidFill>
          <a:schemeClr val="tx1"/>
        </a:solidFill>
        <a:latin typeface="Arial" charset="0"/>
        <a:ea typeface="ＭＳ Ｐゴシック" pitchFamily="24" charset="-128"/>
        <a:cs typeface="+mn-cs"/>
      </a:defRPr>
    </a:lvl7pPr>
    <a:lvl8pPr marL="3200400" algn="l" defTabSz="914400" rtl="0" eaLnBrk="1" latinLnBrk="0" hangingPunct="1">
      <a:defRPr kern="1200">
        <a:solidFill>
          <a:schemeClr val="tx1"/>
        </a:solidFill>
        <a:latin typeface="Arial" charset="0"/>
        <a:ea typeface="ＭＳ Ｐゴシック" pitchFamily="24" charset="-128"/>
        <a:cs typeface="+mn-cs"/>
      </a:defRPr>
    </a:lvl8pPr>
    <a:lvl9pPr marL="3657600" algn="l" defTabSz="914400" rtl="0" eaLnBrk="1" latinLnBrk="0" hangingPunct="1">
      <a:defRPr kern="1200">
        <a:solidFill>
          <a:schemeClr val="tx1"/>
        </a:solidFill>
        <a:latin typeface="Arial" charset="0"/>
        <a:ea typeface="ＭＳ Ｐゴシック" pitchFamily="2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4173"/>
    <a:srgbClr val="0D3475"/>
    <a:srgbClr val="A01327"/>
    <a:srgbClr val="9D0A0E"/>
    <a:srgbClr val="EFB4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4" autoAdjust="0"/>
    <p:restoredTop sz="94645"/>
  </p:normalViewPr>
  <p:slideViewPr>
    <p:cSldViewPr snapToObjects="1">
      <p:cViewPr varScale="1">
        <p:scale>
          <a:sx n="143" d="100"/>
          <a:sy n="143" d="100"/>
        </p:scale>
        <p:origin x="110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05F7DC9-9749-4DDF-9B81-15D8BA6C5556}" type="datetime1">
              <a:rPr lang="en-US"/>
              <a:pPr/>
              <a:t>11/28/16</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5BBD663-E1AD-4214-B470-E3AF5F40F4D3}" type="slidenum">
              <a:rPr lang="en-US"/>
              <a:pPr/>
              <a:t>‹#›</a:t>
            </a:fld>
            <a:endParaRPr lang="en-US"/>
          </a:p>
        </p:txBody>
      </p:sp>
    </p:spTree>
    <p:extLst>
      <p:ext uri="{BB962C8B-B14F-4D97-AF65-F5344CB8AC3E}">
        <p14:creationId xmlns:p14="http://schemas.microsoft.com/office/powerpoint/2010/main" val="1467464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937000" y="0"/>
            <a:ext cx="3011488" cy="461963"/>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EF558CC-4BAF-4FCF-9E29-40859B0DD879}" type="datetime1">
              <a:rPr lang="en-US"/>
              <a:pPr/>
              <a:t>11/28/16</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95325" y="4387850"/>
            <a:ext cx="5559425" cy="4156075"/>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772525"/>
            <a:ext cx="3011488" cy="461963"/>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B3760C4-CC86-4958-87DB-D4F9A4E2BD7D}" type="slidenum">
              <a:rPr lang="en-US"/>
              <a:pPr/>
              <a:t>‹#›</a:t>
            </a:fld>
            <a:endParaRPr lang="en-US"/>
          </a:p>
        </p:txBody>
      </p:sp>
    </p:spTree>
    <p:extLst>
      <p:ext uri="{BB962C8B-B14F-4D97-AF65-F5344CB8AC3E}">
        <p14:creationId xmlns:p14="http://schemas.microsoft.com/office/powerpoint/2010/main" val="30090179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68" charset="-128"/>
        <a:cs typeface="ＭＳ Ｐゴシック" pitchFamily="68"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68"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68"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68"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6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pitchFamily="24" charset="-128"/>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76E1C61F-357C-45BB-BEEB-DF908485F364}" type="slidenum">
              <a:rPr lang="en-US"/>
              <a:pPr/>
              <a:t>1</a:t>
            </a:fld>
            <a:endParaRPr lang="en-US"/>
          </a:p>
        </p:txBody>
      </p:sp>
    </p:spTree>
    <p:extLst>
      <p:ext uri="{BB962C8B-B14F-4D97-AF65-F5344CB8AC3E}">
        <p14:creationId xmlns:p14="http://schemas.microsoft.com/office/powerpoint/2010/main" val="3275646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a:lstStyle/>
          <a:p>
            <a:pPr eaLnBrk="1" hangingPunct="1">
              <a:spcBef>
                <a:spcPct val="0"/>
              </a:spcBef>
              <a:buFontTx/>
              <a:buChar char="-"/>
            </a:pPr>
            <a:endParaRPr lang="en-US" smtClean="0">
              <a:ea typeface="ＭＳ Ｐゴシック" pitchFamily="24" charset="-128"/>
            </a:endParaRPr>
          </a:p>
        </p:txBody>
      </p:sp>
    </p:spTree>
    <p:extLst>
      <p:ext uri="{BB962C8B-B14F-4D97-AF65-F5344CB8AC3E}">
        <p14:creationId xmlns:p14="http://schemas.microsoft.com/office/powerpoint/2010/main" val="2550816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a:lstStyle/>
          <a:p>
            <a:pPr eaLnBrk="1" hangingPunct="1">
              <a:spcBef>
                <a:spcPct val="0"/>
              </a:spcBef>
            </a:pPr>
            <a:endParaRPr lang="en-US" smtClean="0">
              <a:ea typeface="ＭＳ Ｐゴシック" pitchFamily="24" charset="-128"/>
            </a:endParaRPr>
          </a:p>
        </p:txBody>
      </p:sp>
    </p:spTree>
    <p:extLst>
      <p:ext uri="{BB962C8B-B14F-4D97-AF65-F5344CB8AC3E}">
        <p14:creationId xmlns:p14="http://schemas.microsoft.com/office/powerpoint/2010/main" val="2160466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a:lstStyle/>
          <a:p>
            <a:pPr eaLnBrk="1" hangingPunct="1">
              <a:spcBef>
                <a:spcPct val="0"/>
              </a:spcBef>
              <a:buFontTx/>
              <a:buChar char="-"/>
            </a:pPr>
            <a:r>
              <a:rPr lang="en-US" smtClean="0">
                <a:ea typeface="ＭＳ Ｐゴシック" pitchFamily="24" charset="-128"/>
              </a:rPr>
              <a:t>The test is actually conducted as depicted here and puts the sample in peel</a:t>
            </a:r>
          </a:p>
          <a:p>
            <a:pPr eaLnBrk="1" hangingPunct="1">
              <a:spcBef>
                <a:spcPct val="0"/>
              </a:spcBef>
              <a:buFontTx/>
              <a:buChar char="-"/>
            </a:pPr>
            <a:r>
              <a:rPr lang="en-US" smtClean="0">
                <a:ea typeface="ＭＳ Ｐゴシック" pitchFamily="24" charset="-128"/>
              </a:rPr>
              <a:t>The failure mode will typically be either the membrane breaking outside of the weld area or the plies delaminating from the scrim</a:t>
            </a:r>
          </a:p>
          <a:p>
            <a:pPr eaLnBrk="1" hangingPunct="1">
              <a:spcBef>
                <a:spcPct val="0"/>
              </a:spcBef>
              <a:buFontTx/>
              <a:buChar char="-"/>
            </a:pPr>
            <a:r>
              <a:rPr lang="en-US" smtClean="0">
                <a:ea typeface="ＭＳ Ｐゴシック" pitchFamily="24" charset="-128"/>
              </a:rPr>
              <a:t>The weld itself will not fail since (like a metal to metal weld) the weld is stronger than the membrane itself</a:t>
            </a:r>
          </a:p>
        </p:txBody>
      </p:sp>
    </p:spTree>
    <p:extLst>
      <p:ext uri="{BB962C8B-B14F-4D97-AF65-F5344CB8AC3E}">
        <p14:creationId xmlns:p14="http://schemas.microsoft.com/office/powerpoint/2010/main" val="2504691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7A4914EA-8094-4A67-B043-5BDAEAC393E6}" type="datetime1">
              <a:rPr lang="en-US"/>
              <a:pPr/>
              <a:t>11/28/16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C20C4E-D914-4549-B2CF-4F5B023606CE}" type="slidenum">
              <a:rPr lang="en-US"/>
              <a:pPr/>
              <a:t>‹#›</a:t>
            </a:fld>
            <a:endParaRPr lang="en-US"/>
          </a:p>
        </p:txBody>
      </p:sp>
      <p:pic>
        <p:nvPicPr>
          <p:cNvPr id="7" name="Picture 6" descr="TPO-1033 Still No Equal PPT Title slide REV_06-15.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 y="-190501"/>
            <a:ext cx="9296400" cy="7144281"/>
          </a:xfrm>
          <a:prstGeom prst="rect">
            <a:avLst/>
          </a:prstGeom>
        </p:spPr>
      </p:pic>
      <p:pic>
        <p:nvPicPr>
          <p:cNvPr id="10" name="Picture 9" descr="Carlisle SynTec Systems Logo_Dec 2011.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3600" y="228600"/>
            <a:ext cx="2743200" cy="56769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F6FCC88-4AD4-4C29-A679-47E231675B3B}" type="datetime1">
              <a:rPr lang="en-US"/>
              <a:pPr/>
              <a:t>11/28/16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245D13E-1759-42F9-8BF8-054EA22F4AA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1835F7B-011F-42AD-87AC-923A599B5DE0}" type="datetime1">
              <a:rPr lang="en-US"/>
              <a:pPr/>
              <a:t>11/28/16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281777-427B-424B-A563-97CD3E0C7D8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3F77B77-5133-49C8-8961-4E843E403CD8}" type="datetime1">
              <a:rPr lang="en-US"/>
              <a:pPr/>
              <a:t>11/28/16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440B2629-4770-4C5E-A0F1-FC17760589A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7F8BB83-D0CD-490B-A033-FB18FD8C96BC}" type="datetime1">
              <a:rPr lang="en-US"/>
              <a:pPr/>
              <a:t>11/28/16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30C150-061C-4832-8987-83B26AE3ECA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6738EBC-63FD-4275-B21B-4C6E5E556333}" type="datetime1">
              <a:rPr lang="en-US"/>
              <a:pPr/>
              <a:t>11/28/16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85B226-C387-4F6C-8EF3-A966EC5300F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ADC07DF-8391-4114-90BB-80DAD7C21AF9}" type="datetime1">
              <a:rPr lang="en-US"/>
              <a:pPr/>
              <a:t>11/28/16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3470F4D-72BF-436B-8F58-AD160C9E587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8423AF4-D396-463F-9FD3-F2A42716E52B}" type="datetime1">
              <a:rPr lang="en-US"/>
              <a:pPr/>
              <a:t>11/28/16</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E6ED1879-74A6-4C5A-8265-C44DC4FB1CD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827D500-1053-4AA9-8438-26AC6EC321D7}" type="datetime1">
              <a:rPr lang="en-US"/>
              <a:pPr/>
              <a:t>11/28/16</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E1AA857-6EA3-4FBB-B2B5-E31F06691C4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0F7D915-DD5D-46A9-9FB2-2F99880CFC27}" type="datetime1">
              <a:rPr lang="en-US"/>
              <a:pPr/>
              <a:t>11/28/16</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4AA2105F-029D-40D7-B963-50BB4DF6DAF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D64BC0D-32CB-43DF-81EC-C44305161E5F}" type="datetime1">
              <a:rPr lang="en-US"/>
              <a:pPr/>
              <a:t>11/28/16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EE970A6-2544-417F-8EE0-94AC9CF4D45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C03A874-2EF6-4CAA-8808-C2109632C16D}" type="datetime1">
              <a:rPr lang="en-US"/>
              <a:pPr/>
              <a:t>11/28/16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3C18AA3-0423-48C4-A4B4-A8A78E6B97B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TPO Still No Equal PPT 2013 Content.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217152" cy="6912864"/>
          </a:xfrm>
          <a:prstGeom prst="rect">
            <a:avLst/>
          </a:prstGeom>
        </p:spPr>
      </p:pic>
      <p:sp>
        <p:nvSpPr>
          <p:cNvPr id="1027" name="Title Placeholder 1"/>
          <p:cNvSpPr>
            <a:spLocks noGrp="1"/>
          </p:cNvSpPr>
          <p:nvPr>
            <p:ph type="title"/>
          </p:nvPr>
        </p:nvSpPr>
        <p:spPr bwMode="auto">
          <a:xfrm>
            <a:off x="838200" y="274638"/>
            <a:ext cx="8153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auto">
          <a:xfrm>
            <a:off x="1143000" y="1600200"/>
            <a:ext cx="7543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24" charset="0"/>
              </a:defRPr>
            </a:lvl1pPr>
          </a:lstStyle>
          <a:p>
            <a:fld id="{CACCF16F-8107-4DA3-A10B-6F57FE5FF448}" type="datetime1">
              <a:rPr lang="en-US"/>
              <a:pPr/>
              <a:t>11/28/16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2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24" charset="0"/>
              </a:defRPr>
            </a:lvl1pPr>
          </a:lstStyle>
          <a:p>
            <a:fld id="{EC4BF39E-AD59-4235-B18F-A7D0141528A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0" fontAlgn="base" hangingPunct="0">
        <a:lnSpc>
          <a:spcPts val="4175"/>
        </a:lnSpc>
        <a:spcBef>
          <a:spcPct val="0"/>
        </a:spcBef>
        <a:spcAft>
          <a:spcPct val="0"/>
        </a:spcAft>
        <a:defRPr sz="4000" b="1" i="0" kern="1200">
          <a:solidFill>
            <a:srgbClr val="0D3475"/>
          </a:solidFill>
          <a:latin typeface="Arial"/>
          <a:ea typeface="ＭＳ Ｐゴシック" pitchFamily="1" charset="-128"/>
          <a:cs typeface="Arial"/>
        </a:defRPr>
      </a:lvl1pPr>
      <a:lvl2pPr algn="ctr" defTabSz="457200" rtl="0" eaLnBrk="0" fontAlgn="base" hangingPunct="0">
        <a:lnSpc>
          <a:spcPts val="4175"/>
        </a:lnSpc>
        <a:spcBef>
          <a:spcPct val="0"/>
        </a:spcBef>
        <a:spcAft>
          <a:spcPct val="0"/>
        </a:spcAft>
        <a:defRPr sz="4000">
          <a:solidFill>
            <a:srgbClr val="9D0A0E"/>
          </a:solidFill>
          <a:latin typeface="Arial Black" pitchFamily="34" charset="0"/>
          <a:ea typeface="ＭＳ Ｐゴシック" pitchFamily="1" charset="-128"/>
          <a:cs typeface="Arial Black" pitchFamily="34" charset="0"/>
        </a:defRPr>
      </a:lvl2pPr>
      <a:lvl3pPr algn="ctr" defTabSz="457200" rtl="0" eaLnBrk="0" fontAlgn="base" hangingPunct="0">
        <a:lnSpc>
          <a:spcPts val="4175"/>
        </a:lnSpc>
        <a:spcBef>
          <a:spcPct val="0"/>
        </a:spcBef>
        <a:spcAft>
          <a:spcPct val="0"/>
        </a:spcAft>
        <a:defRPr sz="4000">
          <a:solidFill>
            <a:srgbClr val="9D0A0E"/>
          </a:solidFill>
          <a:latin typeface="Arial Black" pitchFamily="34" charset="0"/>
          <a:ea typeface="ＭＳ Ｐゴシック" pitchFamily="1" charset="-128"/>
          <a:cs typeface="Arial Black" pitchFamily="34" charset="0"/>
        </a:defRPr>
      </a:lvl3pPr>
      <a:lvl4pPr algn="ctr" defTabSz="457200" rtl="0" eaLnBrk="0" fontAlgn="base" hangingPunct="0">
        <a:lnSpc>
          <a:spcPts val="4175"/>
        </a:lnSpc>
        <a:spcBef>
          <a:spcPct val="0"/>
        </a:spcBef>
        <a:spcAft>
          <a:spcPct val="0"/>
        </a:spcAft>
        <a:defRPr sz="4000">
          <a:solidFill>
            <a:srgbClr val="9D0A0E"/>
          </a:solidFill>
          <a:latin typeface="Arial Black" pitchFamily="34" charset="0"/>
          <a:ea typeface="ＭＳ Ｐゴシック" pitchFamily="1" charset="-128"/>
          <a:cs typeface="Arial Black" pitchFamily="34" charset="0"/>
        </a:defRPr>
      </a:lvl4pPr>
      <a:lvl5pPr algn="ctr" defTabSz="457200" rtl="0" eaLnBrk="0" fontAlgn="base" hangingPunct="0">
        <a:lnSpc>
          <a:spcPts val="4175"/>
        </a:lnSpc>
        <a:spcBef>
          <a:spcPct val="0"/>
        </a:spcBef>
        <a:spcAft>
          <a:spcPct val="0"/>
        </a:spcAft>
        <a:defRPr sz="4000">
          <a:solidFill>
            <a:srgbClr val="9D0A0E"/>
          </a:solidFill>
          <a:latin typeface="Arial Black" pitchFamily="34" charset="0"/>
          <a:ea typeface="ＭＳ Ｐゴシック" pitchFamily="1" charset="-128"/>
          <a:cs typeface="Arial Black" pitchFamily="34" charset="0"/>
        </a:defRPr>
      </a:lvl5pPr>
      <a:lvl6pPr marL="457200" algn="ctr" defTabSz="457200" rtl="0" fontAlgn="base">
        <a:lnSpc>
          <a:spcPts val="4175"/>
        </a:lnSpc>
        <a:spcBef>
          <a:spcPct val="0"/>
        </a:spcBef>
        <a:spcAft>
          <a:spcPct val="0"/>
        </a:spcAft>
        <a:defRPr sz="4000">
          <a:solidFill>
            <a:srgbClr val="9D0A0E"/>
          </a:solidFill>
          <a:latin typeface="Arial Black" pitchFamily="34" charset="0"/>
          <a:ea typeface="ＭＳ Ｐゴシック" pitchFamily="1" charset="-128"/>
        </a:defRPr>
      </a:lvl6pPr>
      <a:lvl7pPr marL="914400" algn="ctr" defTabSz="457200" rtl="0" fontAlgn="base">
        <a:lnSpc>
          <a:spcPts val="4175"/>
        </a:lnSpc>
        <a:spcBef>
          <a:spcPct val="0"/>
        </a:spcBef>
        <a:spcAft>
          <a:spcPct val="0"/>
        </a:spcAft>
        <a:defRPr sz="4000">
          <a:solidFill>
            <a:srgbClr val="9D0A0E"/>
          </a:solidFill>
          <a:latin typeface="Arial Black" pitchFamily="34" charset="0"/>
          <a:ea typeface="ＭＳ Ｐゴシック" pitchFamily="1" charset="-128"/>
        </a:defRPr>
      </a:lvl7pPr>
      <a:lvl8pPr marL="1371600" algn="ctr" defTabSz="457200" rtl="0" fontAlgn="base">
        <a:lnSpc>
          <a:spcPts val="4175"/>
        </a:lnSpc>
        <a:spcBef>
          <a:spcPct val="0"/>
        </a:spcBef>
        <a:spcAft>
          <a:spcPct val="0"/>
        </a:spcAft>
        <a:defRPr sz="4000">
          <a:solidFill>
            <a:srgbClr val="9D0A0E"/>
          </a:solidFill>
          <a:latin typeface="Arial Black" pitchFamily="34" charset="0"/>
          <a:ea typeface="ＭＳ Ｐゴシック" pitchFamily="1" charset="-128"/>
        </a:defRPr>
      </a:lvl8pPr>
      <a:lvl9pPr marL="1828800" algn="ctr" defTabSz="457200" rtl="0" fontAlgn="base">
        <a:lnSpc>
          <a:spcPts val="4175"/>
        </a:lnSpc>
        <a:spcBef>
          <a:spcPct val="0"/>
        </a:spcBef>
        <a:spcAft>
          <a:spcPct val="0"/>
        </a:spcAft>
        <a:defRPr sz="4000">
          <a:solidFill>
            <a:srgbClr val="9D0A0E"/>
          </a:solidFill>
          <a:latin typeface="Arial Black" pitchFamily="34" charset="0"/>
          <a:ea typeface="ＭＳ Ｐゴシック" pitchFamily="1" charset="-128"/>
        </a:defRPr>
      </a:lvl9pPr>
    </p:titleStyle>
    <p:bodyStyle>
      <a:lvl1pPr marL="457200" indent="-457200" algn="l" defTabSz="457200" rtl="0" eaLnBrk="0" fontAlgn="base" hangingPunct="0">
        <a:spcBef>
          <a:spcPct val="20000"/>
        </a:spcBef>
        <a:spcAft>
          <a:spcPct val="0"/>
        </a:spcAft>
        <a:buClr>
          <a:srgbClr val="0F4173"/>
        </a:buClr>
        <a:buFont typeface="Arial"/>
        <a:buChar char="•"/>
        <a:defRPr sz="3200" kern="1200">
          <a:solidFill>
            <a:schemeClr val="tx1">
              <a:lumMod val="75000"/>
              <a:lumOff val="25000"/>
            </a:schemeClr>
          </a:solidFill>
          <a:latin typeface="Arial"/>
          <a:ea typeface="ＭＳ Ｐゴシック" pitchFamily="1" charset="-128"/>
          <a:cs typeface="Arial"/>
        </a:defRPr>
      </a:lvl1pPr>
      <a:lvl2pPr marL="914400" indent="-457200" algn="l" defTabSz="457200" rtl="0" eaLnBrk="0" fontAlgn="base" hangingPunct="0">
        <a:spcBef>
          <a:spcPct val="20000"/>
        </a:spcBef>
        <a:spcAft>
          <a:spcPct val="0"/>
        </a:spcAft>
        <a:buClr>
          <a:srgbClr val="0F4173"/>
        </a:buClr>
        <a:buFont typeface="Arial"/>
        <a:buChar char="•"/>
        <a:defRPr sz="2800" kern="1200">
          <a:solidFill>
            <a:schemeClr val="tx1">
              <a:lumMod val="75000"/>
              <a:lumOff val="25000"/>
            </a:schemeClr>
          </a:solidFill>
          <a:latin typeface="Arial"/>
          <a:ea typeface="ＭＳ Ｐゴシック" pitchFamily="1" charset="-128"/>
          <a:cs typeface="Arial"/>
        </a:defRPr>
      </a:lvl2pPr>
      <a:lvl3pPr marL="1257300" indent="-342900" algn="l" defTabSz="457200" rtl="0" eaLnBrk="0" fontAlgn="base" hangingPunct="0">
        <a:spcBef>
          <a:spcPct val="20000"/>
        </a:spcBef>
        <a:spcAft>
          <a:spcPct val="0"/>
        </a:spcAft>
        <a:buClr>
          <a:srgbClr val="0F4173"/>
        </a:buClr>
        <a:buFont typeface="Arial"/>
        <a:buChar char="•"/>
        <a:defRPr sz="2400" kern="1200">
          <a:solidFill>
            <a:schemeClr val="tx1">
              <a:lumMod val="75000"/>
              <a:lumOff val="25000"/>
            </a:schemeClr>
          </a:solidFill>
          <a:latin typeface="Arial"/>
          <a:ea typeface="ＭＳ Ｐゴシック" pitchFamily="1" charset="-128"/>
          <a:cs typeface="Arial"/>
        </a:defRPr>
      </a:lvl3pPr>
      <a:lvl4pPr marL="1714500" indent="-342900" algn="l" defTabSz="457200" rtl="0" eaLnBrk="0" fontAlgn="base" hangingPunct="0">
        <a:spcBef>
          <a:spcPct val="20000"/>
        </a:spcBef>
        <a:spcAft>
          <a:spcPct val="0"/>
        </a:spcAft>
        <a:buClr>
          <a:srgbClr val="0F4173"/>
        </a:buClr>
        <a:buFont typeface="Arial"/>
        <a:buChar char="•"/>
        <a:defRPr sz="2000" kern="1200">
          <a:solidFill>
            <a:schemeClr val="tx1">
              <a:lumMod val="75000"/>
              <a:lumOff val="25000"/>
            </a:schemeClr>
          </a:solidFill>
          <a:latin typeface="Arial"/>
          <a:ea typeface="ＭＳ Ｐゴシック" pitchFamily="1" charset="-128"/>
          <a:cs typeface="Arial"/>
        </a:defRPr>
      </a:lvl4pPr>
      <a:lvl5pPr marL="2171700" indent="-342900" algn="l" defTabSz="457200" rtl="0" eaLnBrk="0" fontAlgn="base" hangingPunct="0">
        <a:spcBef>
          <a:spcPct val="20000"/>
        </a:spcBef>
        <a:spcAft>
          <a:spcPct val="0"/>
        </a:spcAft>
        <a:buClr>
          <a:srgbClr val="0F4173"/>
        </a:buClr>
        <a:buFont typeface="Arial"/>
        <a:buChar char="•"/>
        <a:defRPr sz="2000" kern="1200">
          <a:solidFill>
            <a:schemeClr val="tx1">
              <a:lumMod val="75000"/>
              <a:lumOff val="25000"/>
            </a:schemeClr>
          </a:solidFill>
          <a:latin typeface="Arial"/>
          <a:ea typeface="ＭＳ Ｐゴシック" pitchFamily="1"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762000" y="5791200"/>
            <a:ext cx="8153400" cy="457199"/>
          </a:xfrm>
        </p:spPr>
        <p:txBody>
          <a:bodyPr/>
          <a:lstStyle/>
          <a:p>
            <a:pPr algn="r" eaLnBrk="1" hangingPunct="1"/>
            <a:r>
              <a:rPr lang="en-US" sz="2400" b="1" dirty="0" smtClean="0">
                <a:solidFill>
                  <a:schemeClr val="bg1"/>
                </a:solidFill>
                <a:latin typeface="Arial"/>
                <a:ea typeface="ＭＳ Ｐゴシック" pitchFamily="24" charset="-128"/>
                <a:cs typeface="Arial"/>
              </a:rPr>
              <a:t>TPO </a:t>
            </a:r>
            <a:r>
              <a:rPr lang="en-US" sz="2400" b="1" dirty="0" smtClean="0">
                <a:solidFill>
                  <a:schemeClr val="bg1"/>
                </a:solidFill>
                <a:latin typeface="Arial"/>
                <a:ea typeface="ＭＳ Ｐゴシック" pitchFamily="24" charset="-128"/>
                <a:cs typeface="Arial"/>
              </a:rPr>
              <a:t>Competitive Test Programs</a:t>
            </a:r>
          </a:p>
        </p:txBody>
      </p:sp>
      <p:sp>
        <p:nvSpPr>
          <p:cNvPr id="17411" name="Subtitle 2"/>
          <p:cNvSpPr>
            <a:spLocks noGrp="1"/>
          </p:cNvSpPr>
          <p:nvPr>
            <p:ph type="subTitle" idx="1"/>
          </p:nvPr>
        </p:nvSpPr>
        <p:spPr>
          <a:xfrm>
            <a:off x="2514600" y="6248400"/>
            <a:ext cx="6400800" cy="304800"/>
          </a:xfrm>
        </p:spPr>
        <p:txBody>
          <a:bodyPr/>
          <a:lstStyle/>
          <a:p>
            <a:pPr algn="r" eaLnBrk="1" hangingPunct="1"/>
            <a:r>
              <a:rPr lang="en-US" sz="2000" dirty="0" smtClean="0">
                <a:solidFill>
                  <a:srgbClr val="FFFFFF"/>
                </a:solidFill>
                <a:latin typeface="Arial" charset="0"/>
                <a:ea typeface="ＭＳ Ｐゴシック" pitchFamily="24" charset="-128"/>
              </a:rPr>
              <a:t>Summary of Results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IMG_1056"/>
          <p:cNvPicPr>
            <a:picLocks noGrp="1" noChangeAspect="1" noChangeArrowheads="1"/>
          </p:cNvPicPr>
          <p:nvPr>
            <p:ph type="body" idx="1"/>
          </p:nvPr>
        </p:nvPicPr>
        <p:blipFill>
          <a:blip r:embed="rId2"/>
          <a:srcRect/>
          <a:stretch>
            <a:fillRect/>
          </a:stretch>
        </p:blipFill>
        <p:spPr>
          <a:xfrm>
            <a:off x="1371600" y="1164167"/>
            <a:ext cx="3492871" cy="4235450"/>
          </a:xfrm>
          <a:noFill/>
          <a:ln w="19050">
            <a:noFill/>
          </a:ln>
        </p:spPr>
      </p:pic>
      <p:sp>
        <p:nvSpPr>
          <p:cNvPr id="29700" name="TextBox 3"/>
          <p:cNvSpPr txBox="1">
            <a:spLocks noChangeArrowheads="1"/>
          </p:cNvSpPr>
          <p:nvPr/>
        </p:nvSpPr>
        <p:spPr bwMode="auto">
          <a:xfrm>
            <a:off x="5181600" y="2971800"/>
            <a:ext cx="3200400" cy="430887"/>
          </a:xfrm>
          <a:prstGeom prst="rect">
            <a:avLst/>
          </a:prstGeom>
          <a:noFill/>
          <a:ln w="9525">
            <a:noFill/>
            <a:miter lim="800000"/>
            <a:headEnd/>
            <a:tailEnd/>
          </a:ln>
        </p:spPr>
        <p:txBody>
          <a:bodyPr wrap="square">
            <a:spAutoFit/>
          </a:bodyPr>
          <a:lstStyle/>
          <a:p>
            <a:pPr algn="ctr"/>
            <a:r>
              <a:rPr lang="en-US" sz="2200" dirty="0">
                <a:solidFill>
                  <a:schemeClr val="tx1">
                    <a:lumMod val="75000"/>
                    <a:lumOff val="25000"/>
                  </a:schemeClr>
                </a:solidFill>
                <a:latin typeface="Arial"/>
              </a:rPr>
              <a:t>Breaking Strength Test</a:t>
            </a:r>
          </a:p>
        </p:txBody>
      </p:sp>
      <p:sp>
        <p:nvSpPr>
          <p:cNvPr id="5" name="Title 1"/>
          <p:cNvSpPr>
            <a:spLocks noGrp="1"/>
          </p:cNvSpPr>
          <p:nvPr>
            <p:ph type="title"/>
          </p:nvPr>
        </p:nvSpPr>
        <p:spPr>
          <a:xfrm>
            <a:off x="533400" y="152400"/>
            <a:ext cx="8153400" cy="1143000"/>
          </a:xfrm>
        </p:spPr>
        <p:txBody>
          <a:bodyPr/>
          <a:lstStyle/>
          <a:p>
            <a:pPr eaLnBrk="1" hangingPunct="1"/>
            <a:r>
              <a:rPr lang="en-US" dirty="0" smtClean="0">
                <a:ea typeface="ＭＳ Ｐゴシック" pitchFamily="24" charset="-128"/>
              </a:rPr>
              <a:t>Breaking Strength</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IMG_1059"/>
          <p:cNvPicPr>
            <a:picLocks noGrp="1" noChangeAspect="1" noChangeArrowheads="1"/>
          </p:cNvPicPr>
          <p:nvPr>
            <p:ph type="body" idx="1"/>
          </p:nvPr>
        </p:nvPicPr>
        <p:blipFill>
          <a:blip r:embed="rId2"/>
          <a:srcRect/>
          <a:stretch>
            <a:fillRect/>
          </a:stretch>
        </p:blipFill>
        <p:spPr>
          <a:xfrm>
            <a:off x="1066800" y="0"/>
            <a:ext cx="7162800" cy="5280025"/>
          </a:xfrm>
          <a:noFill/>
          <a:ln w="19050">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1143000"/>
          </a:xfrm>
        </p:spPr>
        <p:txBody>
          <a:bodyPr/>
          <a:lstStyle/>
          <a:p>
            <a:r>
              <a:rPr lang="en-US" dirty="0" smtClean="0"/>
              <a:t>Average Breaking Strength</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3911000"/>
              </p:ext>
            </p:extLst>
          </p:nvPr>
        </p:nvGraphicFramePr>
        <p:xfrm>
          <a:off x="533400" y="4444316"/>
          <a:ext cx="8229600" cy="1005840"/>
        </p:xfrm>
        <a:graphic>
          <a:graphicData uri="http://schemas.openxmlformats.org/drawingml/2006/table">
            <a:tbl>
              <a:tblPr/>
              <a:tblGrid>
                <a:gridCol w="8229600"/>
              </a:tblGrid>
              <a:tr h="914400">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pitchFamily="24" charset="-128"/>
                        </a:rPr>
                        <a:t>A majority of TPO roofing systems that are installed are mechanically fastened to the roof deck. Breaking strength is a critical measurement of a sheet's strength if the membrane is ever subjected to extreme forces, such as excessive wind, against the fasteners that hold it in place. The ASTM breaking strength test consists of a machine pulling the membrane in opposite directions and recording the amount of force necessary to create membrane failure. This test is performed both across the sheet (cross direction) and lengthwise (machine direction). The numbers above represent the average of the machine and cross direction results.</a:t>
                      </a:r>
                    </a:p>
                    <a:p>
                      <a:pPr marL="0" marR="0" lvl="0" indent="0" algn="l" defTabSz="457200" rtl="0" eaLnBrk="1" fontAlgn="t"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pitchFamily="24" charset="-128"/>
                        </a:rPr>
                        <a:t> </a:t>
                      </a:r>
                    </a:p>
                  </a:txBody>
                  <a:tcPr marL="0" marR="0" marT="0" marB="0" horzOverflow="overflow">
                    <a:lnL>
                      <a:noFill/>
                    </a:lnL>
                    <a:lnR>
                      <a:noFill/>
                    </a:lnR>
                    <a:lnT>
                      <a:noFill/>
                    </a:lnT>
                    <a:lnB>
                      <a:noFill/>
                    </a:lnB>
                    <a:lnTlToBr>
                      <a:noFill/>
                    </a:lnTlToBr>
                    <a:lnBlToTr>
                      <a:noFill/>
                    </a:lnBlToTr>
                    <a:noFill/>
                  </a:tcPr>
                </a:tc>
              </a:tr>
            </a:tbl>
          </a:graphicData>
        </a:graphic>
      </p:graphicFrame>
      <p:sp>
        <p:nvSpPr>
          <p:cNvPr id="7" name="Rectangle 6"/>
          <p:cNvSpPr/>
          <p:nvPr/>
        </p:nvSpPr>
        <p:spPr>
          <a:xfrm>
            <a:off x="457200" y="5314942"/>
            <a:ext cx="5105400" cy="230832"/>
          </a:xfrm>
          <a:prstGeom prst="rect">
            <a:avLst/>
          </a:prstGeom>
        </p:spPr>
        <p:txBody>
          <a:bodyPr wrap="square">
            <a:spAutoFit/>
          </a:bodyPr>
          <a:lstStyle/>
          <a:p>
            <a:r>
              <a:rPr lang="en-US" sz="900" dirty="0" smtClean="0">
                <a:solidFill>
                  <a:srgbClr val="404040"/>
                </a:solidFill>
              </a:rPr>
              <a:t>*Competitor D is a premium-priced product compared to the other 4 samples.</a:t>
            </a:r>
            <a:endParaRPr lang="en-US" sz="1000"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8426" t="31250" r="11081" b="21875"/>
          <a:stretch/>
        </p:blipFill>
        <p:spPr>
          <a:xfrm>
            <a:off x="685800" y="1066800"/>
            <a:ext cx="7620000" cy="3429000"/>
          </a:xfrm>
          <a:prstGeom prst="rect">
            <a:avLst/>
          </a:prstGeom>
        </p:spPr>
      </p:pic>
    </p:spTree>
    <p:extLst>
      <p:ext uri="{BB962C8B-B14F-4D97-AF65-F5344CB8AC3E}">
        <p14:creationId xmlns:p14="http://schemas.microsoft.com/office/powerpoint/2010/main" val="229774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13230"/>
            <a:ext cx="9220200" cy="1143000"/>
          </a:xfrm>
        </p:spPr>
        <p:txBody>
          <a:bodyPr/>
          <a:lstStyle/>
          <a:p>
            <a:pPr eaLnBrk="1" hangingPunct="1"/>
            <a:r>
              <a:rPr lang="en-US" dirty="0" smtClean="0">
                <a:ea typeface="ＭＳ Ｐゴシック" pitchFamily="24" charset="-128"/>
              </a:rPr>
              <a:t>Tearing Strength</a:t>
            </a:r>
          </a:p>
        </p:txBody>
      </p:sp>
      <p:graphicFrame>
        <p:nvGraphicFramePr>
          <p:cNvPr id="6" name="Table 5"/>
          <p:cNvGraphicFramePr>
            <a:graphicFrameLocks noGrp="1"/>
          </p:cNvGraphicFramePr>
          <p:nvPr>
            <p:extLst>
              <p:ext uri="{D42A27DB-BD31-4B8C-83A1-F6EECF244321}">
                <p14:modId xmlns:p14="http://schemas.microsoft.com/office/powerpoint/2010/main" val="2867465458"/>
              </p:ext>
            </p:extLst>
          </p:nvPr>
        </p:nvGraphicFramePr>
        <p:xfrm>
          <a:off x="6993467" y="1211793"/>
          <a:ext cx="1981200" cy="4177769"/>
        </p:xfrm>
        <a:graphic>
          <a:graphicData uri="http://schemas.openxmlformats.org/drawingml/2006/table">
            <a:tbl>
              <a:tblPr/>
              <a:tblGrid>
                <a:gridCol w="1981200"/>
              </a:tblGrid>
              <a:tr h="4177769">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404040"/>
                          </a:solidFill>
                          <a:effectLst/>
                          <a:latin typeface="Arial" charset="0"/>
                          <a:ea typeface="ＭＳ Ｐゴシック" pitchFamily="24" charset="-128"/>
                        </a:rPr>
                        <a:t>Tearing strength is very similar to breaking strength and its importance is just as critical. Tearing strength is a measurement of how much force is required to rip the membrane from the edge, as opposed to breaking strength which involves pulling opposite ends of the sheet in different directions. Tearing strength results are also measured by adding the results of the force required to tear the sheet both across and down the sheet. The main benefit to a high tearing strength value is experienced when a small cut in the membrane occurs. By having high tearing strength a small cut is less likely to become a large tear, which can lead to excessive damage.</a:t>
                      </a:r>
                    </a:p>
                  </a:txBody>
                  <a:tcPr marL="0" marR="0" marT="0" marB="0" horzOverflow="overflow">
                    <a:lnL>
                      <a:noFill/>
                    </a:lnL>
                    <a:lnR>
                      <a:noFill/>
                    </a:lnR>
                    <a:lnT>
                      <a:noFill/>
                    </a:lnT>
                    <a:lnB>
                      <a:noFill/>
                    </a:lnB>
                    <a:lnTlToBr>
                      <a:noFill/>
                    </a:lnTlToBr>
                    <a:lnBlToTr>
                      <a:noFill/>
                    </a:lnBlToTr>
                    <a:noFill/>
                  </a:tcPr>
                </a:tc>
              </a:tr>
            </a:tbl>
          </a:graphicData>
        </a:graphic>
      </p:graphicFrame>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2307" t="18890" r="23300" b="29999"/>
          <a:stretch/>
        </p:blipFill>
        <p:spPr>
          <a:xfrm>
            <a:off x="438943" y="1386503"/>
            <a:ext cx="6248400" cy="3832351"/>
          </a:xfrm>
          <a:prstGeom prst="rect">
            <a:avLst/>
          </a:prstGeom>
        </p:spPr>
      </p:pic>
      <p:sp>
        <p:nvSpPr>
          <p:cNvPr id="9" name="Rectangle 8"/>
          <p:cNvSpPr/>
          <p:nvPr/>
        </p:nvSpPr>
        <p:spPr>
          <a:xfrm>
            <a:off x="6858000" y="5166836"/>
            <a:ext cx="2362200" cy="369332"/>
          </a:xfrm>
          <a:prstGeom prst="rect">
            <a:avLst/>
          </a:prstGeom>
        </p:spPr>
        <p:txBody>
          <a:bodyPr wrap="square">
            <a:spAutoFit/>
          </a:bodyPr>
          <a:lstStyle/>
          <a:p>
            <a:r>
              <a:rPr lang="en-US" sz="900" dirty="0" smtClean="0">
                <a:solidFill>
                  <a:srgbClr val="404040"/>
                </a:solidFill>
              </a:rPr>
              <a:t>*Competitor D is a premium-priced product compared to the other 4 samples.</a:t>
            </a:r>
            <a:endParaRPr lang="en-US" sz="1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0"/>
            <a:ext cx="9220200" cy="1143000"/>
          </a:xfrm>
        </p:spPr>
        <p:txBody>
          <a:bodyPr/>
          <a:lstStyle/>
          <a:p>
            <a:pPr eaLnBrk="1" hangingPunct="1"/>
            <a:r>
              <a:rPr lang="en-US" dirty="0" smtClean="0">
                <a:ea typeface="ＭＳ Ｐゴシック" pitchFamily="24" charset="-128"/>
              </a:rPr>
              <a:t>Thickness Over Scrim</a:t>
            </a:r>
          </a:p>
        </p:txBody>
      </p:sp>
      <p:graphicFrame>
        <p:nvGraphicFramePr>
          <p:cNvPr id="8" name="Table 7"/>
          <p:cNvGraphicFramePr>
            <a:graphicFrameLocks noGrp="1"/>
          </p:cNvGraphicFramePr>
          <p:nvPr>
            <p:extLst>
              <p:ext uri="{D42A27DB-BD31-4B8C-83A1-F6EECF244321}">
                <p14:modId xmlns:p14="http://schemas.microsoft.com/office/powerpoint/2010/main" val="2110903500"/>
              </p:ext>
            </p:extLst>
          </p:nvPr>
        </p:nvGraphicFramePr>
        <p:xfrm>
          <a:off x="1143000" y="4310542"/>
          <a:ext cx="7239000" cy="914400"/>
        </p:xfrm>
        <a:graphic>
          <a:graphicData uri="http://schemas.openxmlformats.org/drawingml/2006/table">
            <a:tbl>
              <a:tblPr/>
              <a:tblGrid>
                <a:gridCol w="7239000"/>
              </a:tblGrid>
              <a:tr h="0">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404040"/>
                          </a:solidFill>
                          <a:effectLst/>
                          <a:latin typeface="Arial" charset="0"/>
                          <a:ea typeface="ＭＳ Ｐゴシック" pitchFamily="24" charset="-128"/>
                        </a:rPr>
                        <a:t>While it's important to have a thick sheet, which is measured in the "Thickness Overall" test, "Thickness Over Scrim" measures the top-ply of the TPO membrane. TPO consists of a top-ply, scrim in the middle and a bottom ply. The top-ply is the front line of defense against  the elements and the usable life of the membrane is compromised when the scrim is exposed. Thickness over scrim is a critical measurement  when evaluating the potential longevity of a TPO roofing system.</a:t>
                      </a:r>
                    </a:p>
                  </a:txBody>
                  <a:tcPr marL="0" marR="0" marT="0" marB="0" horzOverflow="overflow">
                    <a:lnL>
                      <a:noFill/>
                    </a:lnL>
                    <a:lnR>
                      <a:noFill/>
                    </a:lnR>
                    <a:lnT>
                      <a:noFill/>
                    </a:lnT>
                    <a:lnB>
                      <a:noFill/>
                    </a:lnB>
                    <a:lnTlToBr>
                      <a:noFill/>
                    </a:lnTlToBr>
                    <a:lnBlToTr>
                      <a:noFill/>
                    </a:lnBlToTr>
                    <a:noFill/>
                  </a:tcPr>
                </a:tc>
              </a:tr>
            </a:tbl>
          </a:graphicData>
        </a:graphic>
      </p:graphicFrame>
      <p:sp>
        <p:nvSpPr>
          <p:cNvPr id="34821" name="Text Box 6"/>
          <p:cNvSpPr txBox="1">
            <a:spLocks noChangeArrowheads="1"/>
          </p:cNvSpPr>
          <p:nvPr/>
        </p:nvSpPr>
        <p:spPr bwMode="auto">
          <a:xfrm>
            <a:off x="2292350" y="4381500"/>
            <a:ext cx="114300" cy="444500"/>
          </a:xfrm>
          <a:prstGeom prst="rect">
            <a:avLst/>
          </a:prstGeom>
          <a:noFill/>
          <a:ln w="9525">
            <a:noFill/>
            <a:miter lim="800000"/>
            <a:headEnd/>
            <a:tailEnd/>
          </a:ln>
        </p:spPr>
        <p:txBody>
          <a:bodyPr/>
          <a:lstStyle/>
          <a:p>
            <a:endParaRPr lang="en-US"/>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11462"/>
          <a:stretch/>
        </p:blipFill>
        <p:spPr>
          <a:xfrm>
            <a:off x="1130300" y="1066861"/>
            <a:ext cx="6858000" cy="3238378"/>
          </a:xfrm>
          <a:prstGeom prst="rect">
            <a:avLst/>
          </a:prstGeom>
        </p:spPr>
      </p:pic>
      <p:sp>
        <p:nvSpPr>
          <p:cNvPr id="10" name="Rectangle 9"/>
          <p:cNvSpPr/>
          <p:nvPr/>
        </p:nvSpPr>
        <p:spPr>
          <a:xfrm>
            <a:off x="1094632" y="5256684"/>
            <a:ext cx="5105400" cy="230832"/>
          </a:xfrm>
          <a:prstGeom prst="rect">
            <a:avLst/>
          </a:prstGeom>
        </p:spPr>
        <p:txBody>
          <a:bodyPr wrap="square">
            <a:spAutoFit/>
          </a:bodyPr>
          <a:lstStyle/>
          <a:p>
            <a:r>
              <a:rPr lang="en-US" sz="900" dirty="0" smtClean="0">
                <a:solidFill>
                  <a:srgbClr val="404040"/>
                </a:solidFill>
              </a:rPr>
              <a:t>*Competitor D is a premium-priced product compared to the other 4 samples.</a:t>
            </a:r>
            <a:endParaRPr lang="en-US" sz="1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7638"/>
            <a:ext cx="8686800" cy="1143000"/>
          </a:xfrm>
        </p:spPr>
        <p:txBody>
          <a:bodyPr/>
          <a:lstStyle/>
          <a:p>
            <a:r>
              <a:rPr lang="en-US" dirty="0" smtClean="0"/>
              <a:t>Thickness Over Scrim</a:t>
            </a:r>
            <a:endParaRPr lang="en-US" dirty="0"/>
          </a:p>
        </p:txBody>
      </p:sp>
      <p:pic>
        <p:nvPicPr>
          <p:cNvPr id="4" name="Picture 3" descr="ThicknessOverScri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1295400"/>
            <a:ext cx="9144000" cy="29591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456959005"/>
              </p:ext>
            </p:extLst>
          </p:nvPr>
        </p:nvGraphicFramePr>
        <p:xfrm>
          <a:off x="1143000" y="4709161"/>
          <a:ext cx="7239000" cy="548640"/>
        </p:xfrm>
        <a:graphic>
          <a:graphicData uri="http://schemas.openxmlformats.org/drawingml/2006/table">
            <a:tbl>
              <a:tblPr/>
              <a:tblGrid>
                <a:gridCol w="7239000"/>
              </a:tblGrid>
              <a:tr h="0">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404040"/>
                          </a:solidFill>
                          <a:effectLst/>
                          <a:latin typeface="Arial" charset="0"/>
                          <a:ea typeface="ＭＳ Ｐゴシック" pitchFamily="24" charset="-128"/>
                        </a:rPr>
                        <a:t>The top-ply of your TPO membrane is the first line of defense your building has against harmful weather. Thickness over scrim measurements can be misleading if the scrim is not properly embedded in the top and bottom ply.</a:t>
                      </a:r>
                    </a:p>
                  </a:txBody>
                  <a:tcPr marL="0" marR="0" marT="0" marB="0"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3501957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Tornado Damage1"/>
          <p:cNvPicPr>
            <a:picLocks noChangeAspect="1" noChangeArrowheads="1"/>
          </p:cNvPicPr>
          <p:nvPr/>
        </p:nvPicPr>
        <p:blipFill>
          <a:blip r:embed="rId2"/>
          <a:srcRect/>
          <a:stretch>
            <a:fillRect/>
          </a:stretch>
        </p:blipFill>
        <p:spPr bwMode="auto">
          <a:xfrm>
            <a:off x="1447800" y="1219200"/>
            <a:ext cx="3711404" cy="3962400"/>
          </a:xfrm>
          <a:prstGeom prst="rect">
            <a:avLst/>
          </a:prstGeom>
          <a:noFill/>
          <a:ln w="19050">
            <a:noFill/>
            <a:miter lim="800000"/>
            <a:headEnd/>
            <a:tailEnd/>
          </a:ln>
        </p:spPr>
      </p:pic>
      <p:sp>
        <p:nvSpPr>
          <p:cNvPr id="37892" name="Title 1"/>
          <p:cNvSpPr>
            <a:spLocks noGrp="1"/>
          </p:cNvSpPr>
          <p:nvPr>
            <p:ph type="title"/>
          </p:nvPr>
        </p:nvSpPr>
        <p:spPr>
          <a:xfrm>
            <a:off x="533400" y="12171"/>
            <a:ext cx="8153400" cy="1143000"/>
          </a:xfrm>
        </p:spPr>
        <p:txBody>
          <a:bodyPr/>
          <a:lstStyle/>
          <a:p>
            <a:pPr eaLnBrk="1" hangingPunct="1"/>
            <a:r>
              <a:rPr lang="en-US" dirty="0" smtClean="0">
                <a:ea typeface="ＭＳ Ｐゴシック" pitchFamily="24" charset="-128"/>
              </a:rPr>
              <a:t>Puncture Resistance</a:t>
            </a:r>
          </a:p>
        </p:txBody>
      </p:sp>
      <p:sp>
        <p:nvSpPr>
          <p:cNvPr id="5" name="TextBox 2"/>
          <p:cNvSpPr txBox="1">
            <a:spLocks noChangeArrowheads="1"/>
          </p:cNvSpPr>
          <p:nvPr/>
        </p:nvSpPr>
        <p:spPr bwMode="auto">
          <a:xfrm>
            <a:off x="5486400" y="2568039"/>
            <a:ext cx="3200400" cy="1015663"/>
          </a:xfrm>
          <a:prstGeom prst="rect">
            <a:avLst/>
          </a:prstGeom>
          <a:noFill/>
          <a:ln w="9525">
            <a:noFill/>
            <a:miter lim="800000"/>
            <a:headEnd/>
            <a:tailEnd/>
          </a:ln>
        </p:spPr>
        <p:txBody>
          <a:bodyPr wrap="square">
            <a:spAutoFit/>
          </a:bodyPr>
          <a:lstStyle/>
          <a:p>
            <a:r>
              <a:rPr lang="en-US" sz="2000" dirty="0">
                <a:solidFill>
                  <a:schemeClr val="tx1">
                    <a:lumMod val="75000"/>
                    <a:lumOff val="25000"/>
                  </a:schemeClr>
                </a:solidFill>
                <a:latin typeface="Arial"/>
              </a:rPr>
              <a:t>There are many reasons to have a membrane with high puncture resistance.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0"/>
            <a:ext cx="9220200" cy="1143000"/>
          </a:xfrm>
        </p:spPr>
        <p:txBody>
          <a:bodyPr/>
          <a:lstStyle/>
          <a:p>
            <a:pPr eaLnBrk="1" hangingPunct="1"/>
            <a:r>
              <a:rPr lang="en-US" dirty="0" smtClean="0">
                <a:ea typeface="ＭＳ Ｐゴシック" pitchFamily="24" charset="-128"/>
              </a:rPr>
              <a:t>Puncture Resistance</a:t>
            </a:r>
          </a:p>
        </p:txBody>
      </p:sp>
      <p:graphicFrame>
        <p:nvGraphicFramePr>
          <p:cNvPr id="4" name="Table 3"/>
          <p:cNvGraphicFramePr>
            <a:graphicFrameLocks noGrp="1"/>
          </p:cNvGraphicFramePr>
          <p:nvPr>
            <p:extLst>
              <p:ext uri="{D42A27DB-BD31-4B8C-83A1-F6EECF244321}">
                <p14:modId xmlns:p14="http://schemas.microsoft.com/office/powerpoint/2010/main" val="1616348304"/>
              </p:ext>
            </p:extLst>
          </p:nvPr>
        </p:nvGraphicFramePr>
        <p:xfrm>
          <a:off x="990600" y="4495800"/>
          <a:ext cx="7391400" cy="731520"/>
        </p:xfrm>
        <a:graphic>
          <a:graphicData uri="http://schemas.openxmlformats.org/drawingml/2006/table">
            <a:tbl>
              <a:tblPr/>
              <a:tblGrid>
                <a:gridCol w="7391400"/>
              </a:tblGrid>
              <a:tr h="0">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404040"/>
                          </a:solidFill>
                          <a:effectLst/>
                          <a:latin typeface="Arial" charset="0"/>
                          <a:ea typeface="ＭＳ Ｐゴシック" pitchFamily="24" charset="-128"/>
                        </a:rPr>
                        <a:t>On a properly installed TPO roofing system a common way for leaks to occur is through punctures in the membrane. By ensuring that the membrane installed has high puncture resistance and the manufacturer has the ability to provide an accidental puncture warranty, leaks due to punctures in the membrane can be mitigated and handled in a timely manner.</a:t>
                      </a:r>
                    </a:p>
                  </a:txBody>
                  <a:tcPr marL="0" marR="0" marT="0" marB="0" horzOverflow="overflow">
                    <a:lnL>
                      <a:noFill/>
                    </a:lnL>
                    <a:lnR>
                      <a:noFill/>
                    </a:lnR>
                    <a:lnT>
                      <a:noFill/>
                    </a:lnT>
                    <a:lnB>
                      <a:noFill/>
                    </a:lnB>
                    <a:lnTlToBr>
                      <a:noFill/>
                    </a:lnTlToBr>
                    <a:lnBlToTr>
                      <a:noFill/>
                    </a:lnBlToTr>
                    <a:noFill/>
                  </a:tcPr>
                </a:tc>
              </a:tr>
            </a:tbl>
          </a:graphicData>
        </a:graphic>
      </p:graphicFrame>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8857"/>
          <a:stretch/>
        </p:blipFill>
        <p:spPr>
          <a:xfrm>
            <a:off x="1790700" y="990600"/>
            <a:ext cx="5334000" cy="3472544"/>
          </a:xfrm>
          <a:prstGeom prst="rect">
            <a:avLst/>
          </a:prstGeom>
        </p:spPr>
      </p:pic>
      <p:sp>
        <p:nvSpPr>
          <p:cNvPr id="8" name="Rectangle 7"/>
          <p:cNvSpPr/>
          <p:nvPr/>
        </p:nvSpPr>
        <p:spPr>
          <a:xfrm>
            <a:off x="990600" y="5256684"/>
            <a:ext cx="5105400" cy="230832"/>
          </a:xfrm>
          <a:prstGeom prst="rect">
            <a:avLst/>
          </a:prstGeom>
        </p:spPr>
        <p:txBody>
          <a:bodyPr wrap="square">
            <a:spAutoFit/>
          </a:bodyPr>
          <a:lstStyle/>
          <a:p>
            <a:r>
              <a:rPr lang="en-US" sz="900" dirty="0" smtClean="0">
                <a:solidFill>
                  <a:srgbClr val="404040"/>
                </a:solidFill>
              </a:rPr>
              <a:t>*Competitor D is a premium-priced product compared to the other 4 samples.</a:t>
            </a:r>
            <a:endParaRPr lang="en-US" sz="1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220200" cy="1477962"/>
          </a:xfrm>
        </p:spPr>
        <p:txBody>
          <a:bodyPr/>
          <a:lstStyle/>
          <a:p>
            <a:r>
              <a:rPr lang="en-US" sz="3200" dirty="0" smtClean="0"/>
              <a:t>Carlisle Offers a Superior Weathering Package </a:t>
            </a:r>
            <a:br>
              <a:rPr lang="en-US" sz="3200" dirty="0" smtClean="0"/>
            </a:br>
            <a:r>
              <a:rPr lang="en-US" sz="3200" dirty="0" smtClean="0"/>
              <a:t>in Every TPO Membrane it Offers </a:t>
            </a:r>
            <a:endParaRPr lang="en-US" sz="3200" dirty="0"/>
          </a:p>
        </p:txBody>
      </p:sp>
      <p:sp>
        <p:nvSpPr>
          <p:cNvPr id="3" name="Content Placeholder 2"/>
          <p:cNvSpPr>
            <a:spLocks noGrp="1"/>
          </p:cNvSpPr>
          <p:nvPr>
            <p:ph idx="1"/>
          </p:nvPr>
        </p:nvSpPr>
        <p:spPr>
          <a:xfrm>
            <a:off x="1219200" y="3886200"/>
            <a:ext cx="6705600" cy="1630363"/>
          </a:xfrm>
        </p:spPr>
        <p:txBody>
          <a:bodyPr/>
          <a:lstStyle/>
          <a:p>
            <a:pPr marL="0" indent="0" algn="ctr">
              <a:buNone/>
            </a:pPr>
            <a:r>
              <a:rPr lang="en-US" sz="2400" dirty="0" err="1"/>
              <a:t>OctaGuard</a:t>
            </a:r>
            <a:r>
              <a:rPr lang="en-US" sz="2400" dirty="0"/>
              <a:t> XT is comprised of 8 Heat and UV stabilizers as well as </a:t>
            </a:r>
            <a:r>
              <a:rPr lang="en-US" sz="2400" dirty="0" err="1"/>
              <a:t>antioxidents</a:t>
            </a:r>
            <a:r>
              <a:rPr lang="en-US" sz="2400" dirty="0"/>
              <a:t>. </a:t>
            </a:r>
          </a:p>
          <a:p>
            <a:pPr marL="0" indent="0" algn="ctr">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14468"/>
            <a:ext cx="5181600" cy="1365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2622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220200" cy="1143000"/>
          </a:xfrm>
        </p:spPr>
        <p:txBody>
          <a:bodyPr/>
          <a:lstStyle/>
          <a:p>
            <a:r>
              <a:rPr lang="en-US" altLang="en-US" dirty="0" smtClean="0">
                <a:latin typeface="Arial" charset="0"/>
                <a:ea typeface="ＭＳ Ｐゴシック" pitchFamily="34" charset="-128"/>
                <a:cs typeface="Arial Bold" pitchFamily="34" charset="0"/>
              </a:rPr>
              <a:t>ASTM Has Increased The Requirement For Heat Aging </a:t>
            </a:r>
            <a:endParaRPr lang="en-US" dirty="0"/>
          </a:p>
        </p:txBody>
      </p:sp>
      <p:sp>
        <p:nvSpPr>
          <p:cNvPr id="3" name="Content Placeholder 2"/>
          <p:cNvSpPr>
            <a:spLocks noGrp="1"/>
          </p:cNvSpPr>
          <p:nvPr>
            <p:ph idx="1"/>
          </p:nvPr>
        </p:nvSpPr>
        <p:spPr>
          <a:xfrm>
            <a:off x="533400" y="1805524"/>
            <a:ext cx="8153400" cy="1447800"/>
          </a:xfrm>
        </p:spPr>
        <p:txBody>
          <a:bodyPr/>
          <a:lstStyle/>
          <a:p>
            <a:pPr eaLnBrk="1" hangingPunct="1"/>
            <a:r>
              <a:rPr lang="en-US" altLang="en-US" dirty="0">
                <a:latin typeface="Arial" charset="0"/>
                <a:ea typeface="ＭＳ Ｐゴシック" pitchFamily="34" charset="-128"/>
                <a:cs typeface="Arial" charset="0"/>
              </a:rPr>
              <a:t>ASTM 2009 minimum	 4 weeks @ </a:t>
            </a:r>
            <a:r>
              <a:rPr lang="en-US" dirty="0"/>
              <a:t>240</a:t>
            </a:r>
            <a:r>
              <a:rPr lang="en-US" dirty="0">
                <a:sym typeface="Symbol" charset="2"/>
              </a:rPr>
              <a:t></a:t>
            </a:r>
            <a:r>
              <a:rPr lang="en-US" dirty="0"/>
              <a:t>F </a:t>
            </a:r>
            <a:endParaRPr lang="en-US" dirty="0" smtClean="0"/>
          </a:p>
          <a:p>
            <a:pPr eaLnBrk="1" hangingPunct="1"/>
            <a:r>
              <a:rPr lang="en-US" altLang="en-US" dirty="0" smtClean="0">
                <a:latin typeface="Arial" charset="0"/>
                <a:ea typeface="ＭＳ Ｐゴシック" pitchFamily="34" charset="-128"/>
                <a:cs typeface="Arial" charset="0"/>
              </a:rPr>
              <a:t>ASTM </a:t>
            </a:r>
            <a:r>
              <a:rPr lang="en-US" altLang="en-US" dirty="0">
                <a:latin typeface="Arial" charset="0"/>
                <a:ea typeface="ＭＳ Ｐゴシック" pitchFamily="34" charset="-128"/>
                <a:cs typeface="Arial" charset="0"/>
              </a:rPr>
              <a:t>2012 minimum 32 weeks @ </a:t>
            </a:r>
            <a:r>
              <a:rPr lang="en-US" dirty="0"/>
              <a:t>240</a:t>
            </a:r>
            <a:r>
              <a:rPr lang="en-US" dirty="0">
                <a:sym typeface="Symbol" charset="2"/>
              </a:rPr>
              <a:t></a:t>
            </a:r>
            <a:r>
              <a:rPr lang="en-US" dirty="0"/>
              <a:t>F </a:t>
            </a:r>
            <a:endParaRPr lang="en-US" altLang="en-US" dirty="0">
              <a:latin typeface="Arial" charset="0"/>
              <a:ea typeface="ＭＳ Ｐゴシック" pitchFamily="34" charset="-128"/>
              <a:cs typeface="Arial" charset="0"/>
            </a:endParaRPr>
          </a:p>
        </p:txBody>
      </p:sp>
      <p:sp>
        <p:nvSpPr>
          <p:cNvPr id="5" name="Rectangle 4"/>
          <p:cNvSpPr/>
          <p:nvPr/>
        </p:nvSpPr>
        <p:spPr>
          <a:xfrm>
            <a:off x="2310804" y="5142662"/>
            <a:ext cx="4515980" cy="276999"/>
          </a:xfrm>
          <a:prstGeom prst="rect">
            <a:avLst/>
          </a:prstGeom>
        </p:spPr>
        <p:txBody>
          <a:bodyPr wrap="none">
            <a:spAutoFit/>
          </a:bodyPr>
          <a:lstStyle/>
          <a:p>
            <a:r>
              <a:rPr lang="en-US" sz="1200" dirty="0">
                <a:solidFill>
                  <a:srgbClr val="404040"/>
                </a:solidFill>
              </a:rPr>
              <a:t>*32 weeks @ </a:t>
            </a:r>
            <a:r>
              <a:rPr lang="en-US" sz="1200" dirty="0" smtClean="0">
                <a:solidFill>
                  <a:srgbClr val="404040"/>
                </a:solidFill>
              </a:rPr>
              <a:t>240</a:t>
            </a:r>
            <a:r>
              <a:rPr lang="en-US" sz="1200" dirty="0" smtClean="0">
                <a:sym typeface="Symbol" charset="2"/>
              </a:rPr>
              <a:t> </a:t>
            </a:r>
            <a:r>
              <a:rPr lang="en-US" sz="1200" dirty="0" smtClean="0">
                <a:solidFill>
                  <a:srgbClr val="404040"/>
                </a:solidFill>
              </a:rPr>
              <a:t>F </a:t>
            </a:r>
            <a:r>
              <a:rPr lang="en-US" sz="1200" dirty="0">
                <a:solidFill>
                  <a:srgbClr val="404040"/>
                </a:solidFill>
              </a:rPr>
              <a:t>= 20 years @ </a:t>
            </a:r>
            <a:r>
              <a:rPr lang="en-US" sz="1200" dirty="0" smtClean="0">
                <a:solidFill>
                  <a:srgbClr val="404040"/>
                </a:solidFill>
              </a:rPr>
              <a:t>185</a:t>
            </a:r>
            <a:r>
              <a:rPr lang="en-US" sz="1200" dirty="0" smtClean="0">
                <a:sym typeface="Symbol" charset="2"/>
              </a:rPr>
              <a:t> </a:t>
            </a:r>
            <a:r>
              <a:rPr lang="en-US" sz="1200" dirty="0">
                <a:solidFill>
                  <a:srgbClr val="404040"/>
                </a:solidFill>
              </a:rPr>
              <a:t>F </a:t>
            </a:r>
            <a:r>
              <a:rPr lang="en-US" sz="1200" dirty="0">
                <a:solidFill>
                  <a:srgbClr val="404040"/>
                </a:solidFill>
              </a:rPr>
              <a:t>for 6 hours per day </a:t>
            </a:r>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169055"/>
            <a:ext cx="3406430" cy="8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Carlisle Sample.jpg"/>
          <p:cNvPicPr>
            <a:picLocks noChangeAspect="1"/>
          </p:cNvPicPr>
          <p:nvPr/>
        </p:nvPicPr>
        <p:blipFill>
          <a:blip r:embed="rId3"/>
          <a:srcRect/>
          <a:stretch>
            <a:fillRect/>
          </a:stretch>
        </p:blipFill>
        <p:spPr bwMode="auto">
          <a:xfrm>
            <a:off x="1079815" y="3445214"/>
            <a:ext cx="1813489" cy="1450995"/>
          </a:xfrm>
          <a:prstGeom prst="rect">
            <a:avLst/>
          </a:prstGeom>
          <a:noFill/>
          <a:ln w="9525">
            <a:solidFill>
              <a:schemeClr val="tx1"/>
            </a:solidFill>
            <a:miter lim="800000"/>
            <a:headEnd/>
            <a:tailEnd/>
          </a:ln>
        </p:spPr>
      </p:pic>
      <p:pic>
        <p:nvPicPr>
          <p:cNvPr id="8" name="Picture 9" descr="Carlisle Sample-Close-up.jpg"/>
          <p:cNvPicPr>
            <a:picLocks noChangeAspect="1"/>
          </p:cNvPicPr>
          <p:nvPr/>
        </p:nvPicPr>
        <p:blipFill>
          <a:blip r:embed="rId4"/>
          <a:srcRect/>
          <a:stretch>
            <a:fillRect/>
          </a:stretch>
        </p:blipFill>
        <p:spPr bwMode="auto">
          <a:xfrm>
            <a:off x="2590800" y="4205184"/>
            <a:ext cx="980264" cy="784211"/>
          </a:xfrm>
          <a:prstGeom prst="rect">
            <a:avLst/>
          </a:prstGeom>
          <a:noFill/>
          <a:ln w="9525">
            <a:solidFill>
              <a:schemeClr val="tx1"/>
            </a:solidFill>
            <a:miter lim="800000"/>
            <a:headEnd/>
            <a:tailEnd/>
          </a:ln>
        </p:spPr>
      </p:pic>
      <p:sp>
        <p:nvSpPr>
          <p:cNvPr id="9" name="TextBox 20"/>
          <p:cNvSpPr txBox="1">
            <a:spLocks noChangeArrowheads="1"/>
          </p:cNvSpPr>
          <p:nvPr/>
        </p:nvSpPr>
        <p:spPr bwMode="auto">
          <a:xfrm>
            <a:off x="3080932" y="3339722"/>
            <a:ext cx="5695084" cy="615553"/>
          </a:xfrm>
          <a:prstGeom prst="rect">
            <a:avLst/>
          </a:prstGeom>
          <a:noFill/>
          <a:ln w="9525">
            <a:noFill/>
            <a:miter lim="800000"/>
            <a:headEnd/>
            <a:tailEnd/>
          </a:ln>
        </p:spPr>
        <p:txBody>
          <a:bodyPr wrap="square">
            <a:spAutoFit/>
          </a:bodyPr>
          <a:lstStyle/>
          <a:p>
            <a:endParaRPr lang="en-US" sz="1400" b="1" dirty="0"/>
          </a:p>
          <a:p>
            <a:r>
              <a:rPr lang="en-US" sz="2000" b="1" dirty="0">
                <a:solidFill>
                  <a:srgbClr val="0F4173"/>
                </a:solidFill>
              </a:rPr>
              <a:t>CARLISLE - 68 WEEKS No Failure</a:t>
            </a:r>
          </a:p>
        </p:txBody>
      </p:sp>
    </p:spTree>
    <p:extLst>
      <p:ext uri="{BB962C8B-B14F-4D97-AF65-F5344CB8AC3E}">
        <p14:creationId xmlns:p14="http://schemas.microsoft.com/office/powerpoint/2010/main" val="1339344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3"/>
          <p:cNvSpPr txBox="1">
            <a:spLocks noChangeArrowheads="1"/>
          </p:cNvSpPr>
          <p:nvPr/>
        </p:nvSpPr>
        <p:spPr bwMode="auto">
          <a:xfrm>
            <a:off x="698500" y="3779837"/>
            <a:ext cx="7848600" cy="1477963"/>
          </a:xfrm>
          <a:prstGeom prst="rect">
            <a:avLst/>
          </a:prstGeom>
          <a:noFill/>
          <a:ln w="9525">
            <a:noFill/>
            <a:miter lim="800000"/>
            <a:headEnd/>
            <a:tailEnd/>
          </a:ln>
        </p:spPr>
        <p:txBody>
          <a:bodyPr wrap="square">
            <a:spAutoFit/>
          </a:bodyPr>
          <a:lstStyle/>
          <a:p>
            <a:r>
              <a:rPr lang="en-US" dirty="0">
                <a:solidFill>
                  <a:schemeClr val="tx1">
                    <a:lumMod val="75000"/>
                    <a:lumOff val="25000"/>
                  </a:schemeClr>
                </a:solidFill>
              </a:rPr>
              <a:t>Carlisle chose to utilize an independent laboratory to conduct all testing to add credibility to the study. </a:t>
            </a:r>
            <a:r>
              <a:rPr lang="en-US" dirty="0" smtClean="0">
                <a:solidFill>
                  <a:schemeClr val="tx1">
                    <a:lumMod val="75000"/>
                    <a:lumOff val="25000"/>
                  </a:schemeClr>
                </a:solidFill>
              </a:rPr>
              <a:t>Membrane </a:t>
            </a:r>
            <a:r>
              <a:rPr lang="en-US" dirty="0">
                <a:solidFill>
                  <a:schemeClr val="tx1">
                    <a:lumMod val="75000"/>
                    <a:lumOff val="25000"/>
                  </a:schemeClr>
                </a:solidFill>
              </a:rPr>
              <a:t>was purchased from various sources but was always acquired through the same channel a roofing contractor would use. </a:t>
            </a:r>
            <a:r>
              <a:rPr lang="en-US" dirty="0" smtClean="0">
                <a:solidFill>
                  <a:schemeClr val="tx1">
                    <a:lumMod val="75000"/>
                    <a:lumOff val="25000"/>
                  </a:schemeClr>
                </a:solidFill>
              </a:rPr>
              <a:t>One </a:t>
            </a:r>
            <a:r>
              <a:rPr lang="en-US" dirty="0">
                <a:solidFill>
                  <a:schemeClr val="tx1">
                    <a:lumMod val="75000"/>
                    <a:lumOff val="25000"/>
                  </a:schemeClr>
                </a:solidFill>
              </a:rPr>
              <a:t>roll of each competitor’s membrane was selected and various samples were cut from these rolls.</a:t>
            </a:r>
          </a:p>
        </p:txBody>
      </p:sp>
      <p:sp>
        <p:nvSpPr>
          <p:cNvPr id="19460" name="Rectangle 3"/>
          <p:cNvSpPr>
            <a:spLocks noGrp="1"/>
          </p:cNvSpPr>
          <p:nvPr>
            <p:ph type="body" sz="half" idx="1"/>
          </p:nvPr>
        </p:nvSpPr>
        <p:spPr>
          <a:xfrm>
            <a:off x="1524000" y="2743200"/>
            <a:ext cx="6172200" cy="762000"/>
          </a:xfrm>
        </p:spPr>
        <p:txBody>
          <a:bodyPr/>
          <a:lstStyle/>
          <a:p>
            <a:pPr algn="ctr" eaLnBrk="1" hangingPunct="1">
              <a:buFontTx/>
              <a:buNone/>
            </a:pPr>
            <a:r>
              <a:rPr lang="en-US" sz="2400" dirty="0" smtClean="0">
                <a:solidFill>
                  <a:schemeClr val="tx1">
                    <a:lumMod val="75000"/>
                    <a:lumOff val="25000"/>
                  </a:schemeClr>
                </a:solidFill>
                <a:latin typeface="Arial" charset="0"/>
                <a:ea typeface="ＭＳ Ｐゴシック" pitchFamily="24" charset="-128"/>
              </a:rPr>
              <a:t>All testing was conducted by an independent laboratory.</a:t>
            </a:r>
          </a:p>
          <a:p>
            <a:pPr algn="ctr" eaLnBrk="1" hangingPunct="1"/>
            <a:endParaRPr lang="en-US" sz="2800" dirty="0" smtClean="0">
              <a:latin typeface="Arial" charset="0"/>
              <a:ea typeface="ＭＳ Ｐゴシック" pitchFamily="24" charset="-128"/>
            </a:endParaRPr>
          </a:p>
        </p:txBody>
      </p:sp>
      <p:pic>
        <p:nvPicPr>
          <p:cNvPr id="3" name="Picture 2" descr="ATI Maste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457200"/>
            <a:ext cx="3835400" cy="199130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66162749"/>
              </p:ext>
            </p:extLst>
          </p:nvPr>
        </p:nvGraphicFramePr>
        <p:xfrm>
          <a:off x="990600" y="4028872"/>
          <a:ext cx="7391400" cy="914400"/>
        </p:xfrm>
        <a:graphic>
          <a:graphicData uri="http://schemas.openxmlformats.org/drawingml/2006/table">
            <a:tbl>
              <a:tblPr/>
              <a:tblGrid>
                <a:gridCol w="7391400"/>
              </a:tblGrid>
              <a:tr h="0">
                <a:tc>
                  <a:txBody>
                    <a:bodyPr/>
                    <a:lstStyle/>
                    <a:p>
                      <a:pPr marL="0" marR="0" lvl="0" indent="0" algn="l" defTabSz="457200" rtl="0" eaLnBrk="1" fontAlgn="t"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lumMod val="75000"/>
                              <a:lumOff val="25000"/>
                            </a:schemeClr>
                          </a:solidFill>
                          <a:effectLst/>
                          <a:latin typeface="Arial" charset="0"/>
                          <a:ea typeface="Arial" charset="0"/>
                          <a:cs typeface="Arial" charset="0"/>
                        </a:rPr>
                        <a:t>Heat aging has been directly tied to the </a:t>
                      </a:r>
                      <a:r>
                        <a:rPr kumimoji="0" lang="en-US" sz="1200" b="0" i="0" u="none" strike="noStrike" cap="none" normalizeH="0" baseline="0" dirty="0" smtClean="0">
                          <a:ln>
                            <a:noFill/>
                          </a:ln>
                          <a:solidFill>
                            <a:schemeClr val="tx1">
                              <a:lumMod val="75000"/>
                              <a:lumOff val="25000"/>
                            </a:schemeClr>
                          </a:solidFill>
                          <a:effectLst/>
                          <a:latin typeface="Arial" charset="0"/>
                          <a:ea typeface="Arial" charset="0"/>
                          <a:cs typeface="Arial" charset="0"/>
                        </a:rPr>
                        <a:t>long-term </a:t>
                      </a:r>
                      <a:r>
                        <a:rPr kumimoji="0" lang="en-US" sz="1200" b="0" i="0" u="none" strike="noStrike" cap="none" normalizeH="0" baseline="0" dirty="0" smtClean="0">
                          <a:ln>
                            <a:noFill/>
                          </a:ln>
                          <a:solidFill>
                            <a:schemeClr val="tx1">
                              <a:lumMod val="75000"/>
                              <a:lumOff val="25000"/>
                            </a:schemeClr>
                          </a:solidFill>
                          <a:effectLst/>
                          <a:latin typeface="Arial" charset="0"/>
                          <a:ea typeface="Arial" charset="0"/>
                          <a:cs typeface="Arial" charset="0"/>
                        </a:rPr>
                        <a:t>performance of TPO. In </a:t>
                      </a:r>
                      <a:r>
                        <a:rPr kumimoji="0" lang="en-US" sz="1200" b="0" i="0" u="none" strike="noStrike" cap="none" normalizeH="0" baseline="0" dirty="0" smtClean="0">
                          <a:ln>
                            <a:noFill/>
                          </a:ln>
                          <a:solidFill>
                            <a:schemeClr val="tx1">
                              <a:lumMod val="75000"/>
                              <a:lumOff val="25000"/>
                            </a:schemeClr>
                          </a:solidFill>
                          <a:effectLst/>
                          <a:latin typeface="Arial" charset="0"/>
                          <a:ea typeface="Arial" charset="0"/>
                          <a:cs typeface="Arial" charset="0"/>
                        </a:rPr>
                        <a:t>2011 </a:t>
                      </a:r>
                      <a:r>
                        <a:rPr kumimoji="0" lang="en-US" sz="1200" b="0" i="0" u="none" strike="noStrike" cap="none" normalizeH="0" baseline="0" dirty="0" smtClean="0">
                          <a:ln>
                            <a:noFill/>
                          </a:ln>
                          <a:solidFill>
                            <a:schemeClr val="tx1">
                              <a:lumMod val="75000"/>
                              <a:lumOff val="25000"/>
                            </a:schemeClr>
                          </a:solidFill>
                          <a:effectLst/>
                          <a:latin typeface="Arial" charset="0"/>
                          <a:ea typeface="Arial" charset="0"/>
                          <a:cs typeface="Arial" charset="0"/>
                        </a:rPr>
                        <a:t>ASTM increased the heat aging requirement for D6788 </a:t>
                      </a:r>
                      <a:r>
                        <a:rPr kumimoji="0" lang="en-US" sz="1200" b="0" i="0" u="none" strike="noStrike" cap="none" normalizeH="0" baseline="0" dirty="0" smtClean="0">
                          <a:ln>
                            <a:noFill/>
                          </a:ln>
                          <a:solidFill>
                            <a:schemeClr val="tx1">
                              <a:lumMod val="75000"/>
                              <a:lumOff val="25000"/>
                            </a:schemeClr>
                          </a:solidFill>
                          <a:effectLst/>
                          <a:latin typeface="Arial" charset="0"/>
                          <a:ea typeface="Arial" charset="0"/>
                          <a:cs typeface="Arial" charset="0"/>
                        </a:rPr>
                        <a:t>(Standard Specification </a:t>
                      </a:r>
                      <a:r>
                        <a:rPr kumimoji="0" lang="en-US" sz="1200" b="0" i="0" u="none" strike="noStrike" cap="none" normalizeH="0" baseline="0" dirty="0" smtClean="0">
                          <a:ln>
                            <a:noFill/>
                          </a:ln>
                          <a:solidFill>
                            <a:schemeClr val="tx1">
                              <a:lumMod val="75000"/>
                              <a:lumOff val="25000"/>
                            </a:schemeClr>
                          </a:solidFill>
                          <a:effectLst/>
                          <a:latin typeface="Arial" charset="0"/>
                          <a:ea typeface="Arial" charset="0"/>
                          <a:cs typeface="Arial" charset="0"/>
                        </a:rPr>
                        <a:t>for </a:t>
                      </a:r>
                      <a:r>
                        <a:rPr kumimoji="0" lang="en-US" sz="1200" b="0" i="0" u="none" strike="noStrike" cap="none" normalizeH="0" baseline="0" dirty="0" err="1" smtClean="0">
                          <a:ln>
                            <a:noFill/>
                          </a:ln>
                          <a:solidFill>
                            <a:schemeClr val="tx1">
                              <a:lumMod val="75000"/>
                              <a:lumOff val="25000"/>
                            </a:schemeClr>
                          </a:solidFill>
                          <a:effectLst/>
                          <a:latin typeface="Arial" charset="0"/>
                          <a:ea typeface="Arial" charset="0"/>
                          <a:cs typeface="Arial" charset="0"/>
                        </a:rPr>
                        <a:t>Thermplastic</a:t>
                      </a:r>
                      <a:r>
                        <a:rPr kumimoji="0" lang="en-US" sz="1200" b="0" i="0" u="none" strike="noStrike" cap="none" normalizeH="0" baseline="0" dirty="0" smtClean="0">
                          <a:ln>
                            <a:noFill/>
                          </a:ln>
                          <a:solidFill>
                            <a:schemeClr val="tx1">
                              <a:lumMod val="75000"/>
                              <a:lumOff val="25000"/>
                            </a:schemeClr>
                          </a:solidFill>
                          <a:effectLst/>
                          <a:latin typeface="Arial" charset="0"/>
                          <a:ea typeface="Arial" charset="0"/>
                          <a:cs typeface="Arial" charset="0"/>
                        </a:rPr>
                        <a:t> Polyolefin Based Sheet Roofing) from  4 weeks at </a:t>
                      </a:r>
                      <a:r>
                        <a:rPr lang="en-US" sz="1200" dirty="0" smtClean="0">
                          <a:solidFill>
                            <a:schemeClr val="tx1">
                              <a:lumMod val="75000"/>
                              <a:lumOff val="25000"/>
                            </a:schemeClr>
                          </a:solidFill>
                          <a:latin typeface="Arial" charset="0"/>
                          <a:ea typeface="Arial" charset="0"/>
                          <a:cs typeface="Arial" charset="0"/>
                        </a:rPr>
                        <a:t>240</a:t>
                      </a:r>
                      <a:r>
                        <a:rPr lang="en-US" sz="1200" baseline="30000" dirty="0" smtClean="0">
                          <a:solidFill>
                            <a:schemeClr val="tx1">
                              <a:lumMod val="75000"/>
                              <a:lumOff val="25000"/>
                            </a:schemeClr>
                          </a:solidFill>
                          <a:latin typeface="Arial" charset="0"/>
                          <a:ea typeface="Arial" charset="0"/>
                          <a:cs typeface="Arial" charset="0"/>
                          <a:sym typeface="Symbol" charset="2"/>
                        </a:rPr>
                        <a:t></a:t>
                      </a:r>
                      <a:r>
                        <a:rPr lang="en-US" sz="1200" dirty="0" smtClean="0">
                          <a:solidFill>
                            <a:schemeClr val="tx1">
                              <a:lumMod val="75000"/>
                              <a:lumOff val="25000"/>
                            </a:schemeClr>
                          </a:solidFill>
                          <a:latin typeface="Arial" charset="0"/>
                          <a:ea typeface="Arial" charset="0"/>
                          <a:cs typeface="Arial" charset="0"/>
                        </a:rPr>
                        <a:t>F </a:t>
                      </a:r>
                      <a:r>
                        <a:rPr kumimoji="0" lang="en-US" sz="1200" b="0" i="0" u="none" strike="noStrike" cap="none" normalizeH="0" baseline="0" dirty="0" smtClean="0">
                          <a:ln>
                            <a:noFill/>
                          </a:ln>
                          <a:solidFill>
                            <a:schemeClr val="tx1">
                              <a:lumMod val="75000"/>
                              <a:lumOff val="25000"/>
                            </a:schemeClr>
                          </a:solidFill>
                          <a:effectLst/>
                          <a:latin typeface="Arial" charset="0"/>
                          <a:ea typeface="Arial" charset="0"/>
                          <a:cs typeface="Arial" charset="0"/>
                        </a:rPr>
                        <a:t>to 32 weeks at </a:t>
                      </a:r>
                      <a:r>
                        <a:rPr lang="en-US" sz="1200" dirty="0" smtClean="0">
                          <a:solidFill>
                            <a:schemeClr val="tx1">
                              <a:lumMod val="75000"/>
                              <a:lumOff val="25000"/>
                            </a:schemeClr>
                          </a:solidFill>
                          <a:latin typeface="Arial" charset="0"/>
                          <a:ea typeface="Arial" charset="0"/>
                          <a:cs typeface="Arial" charset="0"/>
                        </a:rPr>
                        <a:t>240</a:t>
                      </a:r>
                      <a:r>
                        <a:rPr lang="en-US" sz="1200" baseline="30000" dirty="0" smtClean="0">
                          <a:solidFill>
                            <a:schemeClr val="tx1">
                              <a:lumMod val="75000"/>
                              <a:lumOff val="25000"/>
                            </a:schemeClr>
                          </a:solidFill>
                          <a:latin typeface="Arial" charset="0"/>
                          <a:ea typeface="Arial" charset="0"/>
                          <a:cs typeface="Arial" charset="0"/>
                          <a:sym typeface="Symbol" charset="2"/>
                        </a:rPr>
                        <a:t></a:t>
                      </a:r>
                      <a:r>
                        <a:rPr lang="en-US" sz="1200" dirty="0" smtClean="0">
                          <a:solidFill>
                            <a:schemeClr val="tx1">
                              <a:lumMod val="75000"/>
                              <a:lumOff val="25000"/>
                            </a:schemeClr>
                          </a:solidFill>
                          <a:latin typeface="Arial" charset="0"/>
                          <a:ea typeface="Arial" charset="0"/>
                          <a:cs typeface="Arial" charset="0"/>
                        </a:rPr>
                        <a:t>F</a:t>
                      </a:r>
                      <a:r>
                        <a:rPr kumimoji="0" lang="en-US" sz="1200" b="0" i="0" u="none" strike="noStrike" cap="none" normalizeH="0" baseline="0" dirty="0" smtClean="0">
                          <a:ln>
                            <a:noFill/>
                          </a:ln>
                          <a:solidFill>
                            <a:schemeClr val="tx1">
                              <a:lumMod val="75000"/>
                              <a:lumOff val="25000"/>
                            </a:schemeClr>
                          </a:solidFill>
                          <a:effectLst/>
                          <a:latin typeface="Arial" charset="0"/>
                          <a:ea typeface="Arial" charset="0"/>
                          <a:cs typeface="Arial" charset="0"/>
                        </a:rPr>
                        <a:t>, an 800% increase. Carlisle has been at the forefront of the movement to increase heat aging requirements for TPO. Carlisle’s Sure-Weld was able to </a:t>
                      </a:r>
                      <a:r>
                        <a:rPr kumimoji="0" lang="en-US" sz="1200" b="0" i="0" u="none" strike="noStrike" cap="none" normalizeH="0" baseline="0" dirty="0" smtClean="0">
                          <a:ln>
                            <a:noFill/>
                          </a:ln>
                          <a:solidFill>
                            <a:schemeClr val="tx1">
                              <a:lumMod val="75000"/>
                              <a:lumOff val="25000"/>
                            </a:schemeClr>
                          </a:solidFill>
                          <a:effectLst/>
                          <a:latin typeface="Arial" charset="0"/>
                          <a:ea typeface="Arial" charset="0"/>
                          <a:cs typeface="Arial" charset="0"/>
                        </a:rPr>
                        <a:t>nearly double </a:t>
                      </a:r>
                      <a:r>
                        <a:rPr kumimoji="0" lang="en-US" sz="1200" b="0" i="0" u="none" strike="noStrike" cap="none" normalizeH="0" baseline="0" dirty="0" smtClean="0">
                          <a:ln>
                            <a:noFill/>
                          </a:ln>
                          <a:solidFill>
                            <a:schemeClr val="tx1">
                              <a:lumMod val="75000"/>
                              <a:lumOff val="25000"/>
                            </a:schemeClr>
                          </a:solidFill>
                          <a:effectLst/>
                          <a:latin typeface="Arial" charset="0"/>
                          <a:ea typeface="Arial" charset="0"/>
                          <a:cs typeface="Arial" charset="0"/>
                        </a:rPr>
                        <a:t>the heat aging requirement of the improved standard long before it went into effect.  </a:t>
                      </a:r>
                    </a:p>
                  </a:txBody>
                  <a:tcPr marL="0" marR="0" marT="0" marB="0" horzOverflow="overflow">
                    <a:lnL>
                      <a:noFill/>
                    </a:lnL>
                    <a:lnR>
                      <a:noFill/>
                    </a:lnR>
                    <a:lnT>
                      <a:noFill/>
                    </a:lnT>
                    <a:lnB>
                      <a:noFill/>
                    </a:lnB>
                    <a:lnTlToBr>
                      <a:noFill/>
                    </a:lnTlToBr>
                    <a:lnBlToTr>
                      <a:noFill/>
                    </a:lnBlToTr>
                    <a:noFill/>
                  </a:tcPr>
                </a:tc>
              </a:tr>
            </a:tbl>
          </a:graphicData>
        </a:graphic>
      </p:graphicFrame>
      <p:sp>
        <p:nvSpPr>
          <p:cNvPr id="6" name="Title 5"/>
          <p:cNvSpPr>
            <a:spLocks noGrp="1"/>
          </p:cNvSpPr>
          <p:nvPr>
            <p:ph type="title"/>
          </p:nvPr>
        </p:nvSpPr>
        <p:spPr>
          <a:xfrm>
            <a:off x="0" y="274638"/>
            <a:ext cx="9220200" cy="1143000"/>
          </a:xfrm>
        </p:spPr>
        <p:txBody>
          <a:bodyPr/>
          <a:lstStyle/>
          <a:p>
            <a:r>
              <a:rPr lang="en-US" dirty="0" smtClean="0"/>
              <a:t>Heat Aging </a:t>
            </a:r>
            <a:r>
              <a:rPr lang="en-US" dirty="0"/>
              <a:t>240</a:t>
            </a:r>
            <a:r>
              <a:rPr lang="en-US" dirty="0">
                <a:sym typeface="Symbol" charset="2"/>
              </a:rPr>
              <a:t></a:t>
            </a:r>
            <a:r>
              <a:rPr lang="en-US" dirty="0"/>
              <a:t>F </a:t>
            </a:r>
          </a:p>
        </p:txBody>
      </p:sp>
      <p:sp>
        <p:nvSpPr>
          <p:cNvPr id="8" name="Rectangle 7"/>
          <p:cNvSpPr/>
          <p:nvPr/>
        </p:nvSpPr>
        <p:spPr>
          <a:xfrm>
            <a:off x="990600" y="5029200"/>
            <a:ext cx="5105400" cy="230832"/>
          </a:xfrm>
          <a:prstGeom prst="rect">
            <a:avLst/>
          </a:prstGeom>
        </p:spPr>
        <p:txBody>
          <a:bodyPr wrap="square">
            <a:spAutoFit/>
          </a:bodyPr>
          <a:lstStyle/>
          <a:p>
            <a:r>
              <a:rPr lang="en-US" sz="900" dirty="0" smtClean="0">
                <a:solidFill>
                  <a:srgbClr val="404040"/>
                </a:solidFill>
              </a:rPr>
              <a:t>*Competitor D is a premium-priced product compared to the other 4 samples.</a:t>
            </a:r>
            <a:endParaRPr lang="en-US" sz="1000" dirty="0"/>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4579" t="25555" r="3552" b="41253"/>
          <a:stretch/>
        </p:blipFill>
        <p:spPr>
          <a:xfrm>
            <a:off x="-18896" y="1358292"/>
            <a:ext cx="9257992" cy="2584652"/>
          </a:xfrm>
          <a:prstGeom prst="rect">
            <a:avLst/>
          </a:prstGeom>
        </p:spPr>
      </p:pic>
    </p:spTree>
    <p:extLst>
      <p:ext uri="{BB962C8B-B14F-4D97-AF65-F5344CB8AC3E}">
        <p14:creationId xmlns:p14="http://schemas.microsoft.com/office/powerpoint/2010/main" val="1205155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153400" cy="1143000"/>
          </a:xfrm>
        </p:spPr>
        <p:txBody>
          <a:bodyPr/>
          <a:lstStyle/>
          <a:p>
            <a:r>
              <a:rPr lang="en-US" dirty="0" smtClean="0"/>
              <a:t>Weathering Package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7789458"/>
              </p:ext>
            </p:extLst>
          </p:nvPr>
        </p:nvGraphicFramePr>
        <p:xfrm>
          <a:off x="863600" y="4191000"/>
          <a:ext cx="7543800" cy="1143000"/>
        </p:xfrm>
        <a:graphic>
          <a:graphicData uri="http://schemas.openxmlformats.org/drawingml/2006/table">
            <a:tbl>
              <a:tblPr/>
              <a:tblGrid>
                <a:gridCol w="7543800"/>
              </a:tblGrid>
              <a:tr h="1143000">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404040"/>
                          </a:solidFill>
                          <a:effectLst/>
                          <a:latin typeface="Arial" charset="0"/>
                          <a:ea typeface="ＭＳ Ｐゴシック" pitchFamily="24" charset="-128"/>
                        </a:rPr>
                        <a:t>Carlisle has been at the forefront of TPO development for nearly 20 years and continues to lead the industry with its high-performance </a:t>
                      </a:r>
                      <a:r>
                        <a:rPr kumimoji="0" lang="en-US" sz="1200" b="0" i="0" u="none" strike="noStrike" cap="none" normalizeH="0" baseline="0" dirty="0" err="1" smtClean="0">
                          <a:ln>
                            <a:noFill/>
                          </a:ln>
                          <a:solidFill>
                            <a:srgbClr val="404040"/>
                          </a:solidFill>
                          <a:effectLst/>
                          <a:latin typeface="Arial" charset="0"/>
                          <a:ea typeface="ＭＳ Ｐゴシック" pitchFamily="24" charset="-128"/>
                        </a:rPr>
                        <a:t>OctaGuard</a:t>
                      </a:r>
                      <a:r>
                        <a:rPr kumimoji="0" lang="en-US" sz="1200" b="0" i="0" u="none" strike="noStrike" cap="none" normalizeH="0" baseline="0" dirty="0" smtClean="0">
                          <a:ln>
                            <a:noFill/>
                          </a:ln>
                          <a:solidFill>
                            <a:srgbClr val="404040"/>
                          </a:solidFill>
                          <a:effectLst/>
                          <a:latin typeface="Arial" charset="0"/>
                          <a:ea typeface="ＭＳ Ｐゴシック" pitchFamily="24" charset="-128"/>
                        </a:rPr>
                        <a:t> XT weathering package that is incorporated into all Sure-Weld membrane and accessories. </a:t>
                      </a:r>
                      <a:r>
                        <a:rPr kumimoji="0" lang="en-US" sz="1200" b="0" i="0" u="none" strike="noStrike" cap="none" normalizeH="0" baseline="0" dirty="0" err="1" smtClean="0">
                          <a:ln>
                            <a:noFill/>
                          </a:ln>
                          <a:solidFill>
                            <a:srgbClr val="404040"/>
                          </a:solidFill>
                          <a:effectLst/>
                          <a:latin typeface="Arial" charset="0"/>
                          <a:ea typeface="ＭＳ Ｐゴシック" pitchFamily="24" charset="-128"/>
                        </a:rPr>
                        <a:t>OctaGuard</a:t>
                      </a:r>
                      <a:r>
                        <a:rPr kumimoji="0" lang="en-US" sz="1200" b="0" i="0" u="none" strike="noStrike" cap="none" normalizeH="0" baseline="0" dirty="0" smtClean="0">
                          <a:ln>
                            <a:noFill/>
                          </a:ln>
                          <a:solidFill>
                            <a:srgbClr val="404040"/>
                          </a:solidFill>
                          <a:effectLst/>
                          <a:latin typeface="Arial" charset="0"/>
                          <a:ea typeface="ＭＳ Ｐゴシック" pitchFamily="24" charset="-128"/>
                        </a:rPr>
                        <a:t> XT weathering package technology is comprised of eight performance-enhancing ingredients, including three heat-stabilizing antioxidants and three UV light stabilizers as well as organic and inorganic UV absorbers. When combined, these eight ingredients provide a weathering package second to none in the TPO industry.</a:t>
                      </a:r>
                    </a:p>
                  </a:txBody>
                  <a:tcPr marL="0" marR="0" marT="0" marB="0" horzOverflow="overflow">
                    <a:lnL>
                      <a:noFill/>
                    </a:lnL>
                    <a:lnR>
                      <a:noFill/>
                    </a:lnR>
                    <a:lnT>
                      <a:noFill/>
                    </a:lnT>
                    <a:lnB>
                      <a:noFill/>
                    </a:lnB>
                    <a:lnTlToBr>
                      <a:noFill/>
                    </a:lnTlToBr>
                    <a:lnBlToTr>
                      <a:noFill/>
                    </a:lnBlToTr>
                    <a:noFill/>
                  </a:tcPr>
                </a:tc>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051960"/>
            <a:ext cx="6332728" cy="2955724"/>
          </a:xfrm>
          <a:prstGeom prst="rect">
            <a:avLst/>
          </a:prstGeom>
        </p:spPr>
      </p:pic>
      <p:pic>
        <p:nvPicPr>
          <p:cNvPr id="4" name="Picture 3" descr="OctaGuard XT Logo-Colo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3429000"/>
            <a:ext cx="2133600" cy="467348"/>
          </a:xfrm>
          <a:prstGeom prst="rect">
            <a:avLst/>
          </a:prstGeom>
        </p:spPr>
      </p:pic>
      <p:sp>
        <p:nvSpPr>
          <p:cNvPr id="8" name="Rectangle 7"/>
          <p:cNvSpPr/>
          <p:nvPr/>
        </p:nvSpPr>
        <p:spPr>
          <a:xfrm>
            <a:off x="762000" y="5311588"/>
            <a:ext cx="5105400" cy="230832"/>
          </a:xfrm>
          <a:prstGeom prst="rect">
            <a:avLst/>
          </a:prstGeom>
        </p:spPr>
        <p:txBody>
          <a:bodyPr wrap="square">
            <a:spAutoFit/>
          </a:bodyPr>
          <a:lstStyle/>
          <a:p>
            <a:r>
              <a:rPr lang="en-US" sz="900" dirty="0" smtClean="0">
                <a:solidFill>
                  <a:srgbClr val="404040"/>
                </a:solidFill>
              </a:rPr>
              <a:t>*Competitor D is a premium-priced product compared to the other 4 samples.</a:t>
            </a:r>
            <a:endParaRPr lang="en-US" sz="1000" dirty="0"/>
          </a:p>
        </p:txBody>
      </p:sp>
    </p:spTree>
    <p:extLst>
      <p:ext uri="{BB962C8B-B14F-4D97-AF65-F5344CB8AC3E}">
        <p14:creationId xmlns:p14="http://schemas.microsoft.com/office/powerpoint/2010/main" val="41612768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52400"/>
            <a:ext cx="8153400" cy="1143000"/>
          </a:xfrm>
        </p:spPr>
        <p:txBody>
          <a:bodyPr/>
          <a:lstStyle/>
          <a:p>
            <a:r>
              <a:rPr lang="en-US" dirty="0" smtClean="0"/>
              <a:t>Rank by Properties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506859985"/>
              </p:ext>
            </p:extLst>
          </p:nvPr>
        </p:nvGraphicFramePr>
        <p:xfrm>
          <a:off x="609600" y="4787288"/>
          <a:ext cx="8153400" cy="884238"/>
        </p:xfrm>
        <a:graphic>
          <a:graphicData uri="http://schemas.openxmlformats.org/drawingml/2006/table">
            <a:tbl>
              <a:tblPr/>
              <a:tblGrid>
                <a:gridCol w="8153400"/>
              </a:tblGrid>
              <a:tr h="884238">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pitchFamily="24" charset="-128"/>
                        </a:rPr>
                        <a:t>After compiling all of the test data, a ranking system was applied to each of the TPO membranes. Each test was given the same weight in terms of importance. For each of the tests, the sample that performed the worst was given a score of 1, and the sample that performed the best was given a score of 7. Therefore this table reflects the cumulative score of all the tests.  </a:t>
                      </a:r>
                    </a:p>
                  </a:txBody>
                  <a:tcPr marL="0" marR="0" marT="0" marB="0" horzOverflow="overflow">
                    <a:lnL>
                      <a:noFill/>
                    </a:lnL>
                    <a:lnR>
                      <a:noFill/>
                    </a:lnR>
                    <a:lnT>
                      <a:noFill/>
                    </a:lnT>
                    <a:lnB>
                      <a:noFill/>
                    </a:lnB>
                    <a:lnTlToBr>
                      <a:noFill/>
                    </a:lnTlToBr>
                    <a:lnBlToTr>
                      <a:noFill/>
                    </a:lnBlToTr>
                    <a:noFill/>
                  </a:tcPr>
                </a:tc>
              </a:tr>
            </a:tbl>
          </a:graphicData>
        </a:graphic>
      </p:graphicFrame>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7458" t="24936" r="22441" b="30001"/>
          <a:stretch/>
        </p:blipFill>
        <p:spPr>
          <a:xfrm>
            <a:off x="914400" y="1167084"/>
            <a:ext cx="6248400" cy="3620204"/>
          </a:xfrm>
          <a:prstGeom prst="rect">
            <a:avLst/>
          </a:prstGeom>
        </p:spPr>
      </p:pic>
      <p:sp>
        <p:nvSpPr>
          <p:cNvPr id="7" name="Rectangle 6"/>
          <p:cNvSpPr/>
          <p:nvPr/>
        </p:nvSpPr>
        <p:spPr>
          <a:xfrm>
            <a:off x="531159" y="5334000"/>
            <a:ext cx="5105400" cy="230832"/>
          </a:xfrm>
          <a:prstGeom prst="rect">
            <a:avLst/>
          </a:prstGeom>
        </p:spPr>
        <p:txBody>
          <a:bodyPr wrap="square">
            <a:spAutoFit/>
          </a:bodyPr>
          <a:lstStyle/>
          <a:p>
            <a:r>
              <a:rPr lang="en-US" sz="900" dirty="0" smtClean="0">
                <a:solidFill>
                  <a:srgbClr val="404040"/>
                </a:solidFill>
              </a:rPr>
              <a:t>*Competitor D is a premium-priced product compared to the other 4 samples.</a:t>
            </a:r>
            <a:endParaRPr lang="en-US" sz="1000" dirty="0"/>
          </a:p>
        </p:txBody>
      </p:sp>
    </p:spTree>
    <p:extLst>
      <p:ext uri="{BB962C8B-B14F-4D97-AF65-F5344CB8AC3E}">
        <p14:creationId xmlns:p14="http://schemas.microsoft.com/office/powerpoint/2010/main" val="2141276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0" y="228600"/>
            <a:ext cx="9220200" cy="1143000"/>
          </a:xfrm>
        </p:spPr>
        <p:txBody>
          <a:bodyPr/>
          <a:lstStyle/>
          <a:p>
            <a:pPr eaLnBrk="1" hangingPunct="1"/>
            <a:r>
              <a:rPr lang="en-US" dirty="0" smtClean="0">
                <a:ea typeface="ＭＳ Ｐゴシック" pitchFamily="24" charset="-128"/>
              </a:rPr>
              <a:t>The Tests</a:t>
            </a:r>
          </a:p>
        </p:txBody>
      </p:sp>
      <p:sp>
        <p:nvSpPr>
          <p:cNvPr id="21507" name="Rectangle 3"/>
          <p:cNvSpPr>
            <a:spLocks noGrp="1"/>
          </p:cNvSpPr>
          <p:nvPr>
            <p:ph type="body" idx="1"/>
          </p:nvPr>
        </p:nvSpPr>
        <p:spPr>
          <a:xfrm>
            <a:off x="1676400" y="1481666"/>
            <a:ext cx="6324600" cy="2937933"/>
          </a:xfrm>
        </p:spPr>
        <p:txBody>
          <a:bodyPr/>
          <a:lstStyle/>
          <a:p>
            <a:pPr eaLnBrk="1" hangingPunct="1">
              <a:lnSpc>
                <a:spcPct val="90000"/>
              </a:lnSpc>
            </a:pPr>
            <a:r>
              <a:rPr lang="en-US" sz="1800" dirty="0" smtClean="0">
                <a:latin typeface="Arial" charset="0"/>
                <a:ea typeface="ＭＳ Ｐゴシック" pitchFamily="24" charset="-128"/>
              </a:rPr>
              <a:t>Seam Strength</a:t>
            </a:r>
          </a:p>
          <a:p>
            <a:pPr eaLnBrk="1" hangingPunct="1">
              <a:lnSpc>
                <a:spcPct val="90000"/>
              </a:lnSpc>
            </a:pPr>
            <a:r>
              <a:rPr lang="en-US" sz="1800" dirty="0" smtClean="0">
                <a:latin typeface="Arial" charset="0"/>
                <a:ea typeface="ＭＳ Ｐゴシック" pitchFamily="24" charset="-128"/>
              </a:rPr>
              <a:t>Flexibility</a:t>
            </a:r>
          </a:p>
          <a:p>
            <a:pPr eaLnBrk="1" hangingPunct="1">
              <a:lnSpc>
                <a:spcPct val="90000"/>
              </a:lnSpc>
            </a:pPr>
            <a:r>
              <a:rPr lang="en-US" sz="1800" dirty="0" err="1" smtClean="0">
                <a:latin typeface="Arial" charset="0"/>
                <a:ea typeface="ＭＳ Ｐゴシック" pitchFamily="24" charset="-128"/>
              </a:rPr>
              <a:t>Weldability</a:t>
            </a:r>
            <a:endParaRPr lang="en-US" sz="1800" dirty="0" smtClean="0">
              <a:latin typeface="Arial" charset="0"/>
              <a:ea typeface="ＭＳ Ｐゴシック" pitchFamily="24" charset="-128"/>
            </a:endParaRPr>
          </a:p>
          <a:p>
            <a:pPr eaLnBrk="1" hangingPunct="1">
              <a:lnSpc>
                <a:spcPct val="90000"/>
              </a:lnSpc>
            </a:pPr>
            <a:r>
              <a:rPr lang="en-US" sz="1800" dirty="0" smtClean="0">
                <a:latin typeface="Arial" charset="0"/>
                <a:ea typeface="ＭＳ Ｐゴシック" pitchFamily="24" charset="-128"/>
              </a:rPr>
              <a:t>Breaking Strength</a:t>
            </a:r>
          </a:p>
          <a:p>
            <a:pPr eaLnBrk="1" hangingPunct="1">
              <a:lnSpc>
                <a:spcPct val="90000"/>
              </a:lnSpc>
            </a:pPr>
            <a:r>
              <a:rPr lang="en-US" sz="1800" dirty="0" smtClean="0">
                <a:latin typeface="Arial" charset="0"/>
                <a:ea typeface="ＭＳ Ｐゴシック" pitchFamily="24" charset="-128"/>
              </a:rPr>
              <a:t>Tearing Strength</a:t>
            </a:r>
          </a:p>
          <a:p>
            <a:pPr eaLnBrk="1" hangingPunct="1">
              <a:lnSpc>
                <a:spcPct val="90000"/>
              </a:lnSpc>
            </a:pPr>
            <a:r>
              <a:rPr lang="en-US" sz="1800" dirty="0" smtClean="0">
                <a:latin typeface="Arial" charset="0"/>
                <a:ea typeface="ＭＳ Ｐゴシック" pitchFamily="24" charset="-128"/>
              </a:rPr>
              <a:t>Thickness Over Scrim</a:t>
            </a:r>
          </a:p>
          <a:p>
            <a:pPr eaLnBrk="1" hangingPunct="1">
              <a:lnSpc>
                <a:spcPct val="90000"/>
              </a:lnSpc>
            </a:pPr>
            <a:r>
              <a:rPr lang="en-US" sz="1800" dirty="0" smtClean="0">
                <a:latin typeface="Arial" charset="0"/>
                <a:ea typeface="ＭＳ Ｐゴシック" pitchFamily="24" charset="-128"/>
              </a:rPr>
              <a:t>Puncture Resistance</a:t>
            </a:r>
          </a:p>
          <a:p>
            <a:pPr eaLnBrk="1" hangingPunct="1">
              <a:lnSpc>
                <a:spcPct val="90000"/>
              </a:lnSpc>
            </a:pPr>
            <a:r>
              <a:rPr lang="en-US" sz="1800" dirty="0" smtClean="0">
                <a:latin typeface="Arial" charset="0"/>
                <a:ea typeface="ＭＳ Ｐゴシック" pitchFamily="24" charset="-128"/>
              </a:rPr>
              <a:t>Chemical Analysis</a:t>
            </a:r>
          </a:p>
          <a:p>
            <a:r>
              <a:rPr lang="en-US" sz="1800" dirty="0"/>
              <a:t>Heat Aging @ 240</a:t>
            </a:r>
            <a:r>
              <a:rPr lang="en-US" sz="1800" dirty="0">
                <a:sym typeface="Symbol" charset="2"/>
              </a:rPr>
              <a:t></a:t>
            </a:r>
            <a:r>
              <a:rPr lang="en-US" sz="1800" dirty="0" smtClean="0"/>
              <a:t>F</a:t>
            </a:r>
            <a:endParaRPr lang="en-US" dirty="0" smtClean="0">
              <a:latin typeface="Arial" charset="0"/>
              <a:ea typeface="ＭＳ Ｐゴシック" pitchFamily="24" charset="-128"/>
            </a:endParaRPr>
          </a:p>
          <a:p>
            <a:pPr eaLnBrk="1" hangingPunct="1">
              <a:lnSpc>
                <a:spcPct val="90000"/>
              </a:lnSpc>
            </a:pPr>
            <a:endParaRPr lang="en-US" dirty="0" smtClean="0">
              <a:latin typeface="Arial" charset="0"/>
              <a:ea typeface="ＭＳ Ｐゴシック" pitchFamily="24" charset="-128"/>
            </a:endParaRPr>
          </a:p>
        </p:txBody>
      </p:sp>
      <p:sp>
        <p:nvSpPr>
          <p:cNvPr id="21508" name="Rectangle 3"/>
          <p:cNvSpPr>
            <a:spLocks noChangeArrowheads="1"/>
          </p:cNvSpPr>
          <p:nvPr/>
        </p:nvSpPr>
        <p:spPr bwMode="auto">
          <a:xfrm>
            <a:off x="304800" y="4572000"/>
            <a:ext cx="8534400" cy="646331"/>
          </a:xfrm>
          <a:prstGeom prst="rect">
            <a:avLst/>
          </a:prstGeom>
          <a:noFill/>
          <a:ln w="9525">
            <a:noFill/>
            <a:miter lim="800000"/>
            <a:headEnd/>
            <a:tailEnd/>
          </a:ln>
        </p:spPr>
        <p:txBody>
          <a:bodyPr wrap="square">
            <a:spAutoFit/>
          </a:bodyPr>
          <a:lstStyle/>
          <a:p>
            <a:r>
              <a:rPr lang="en-US" dirty="0">
                <a:solidFill>
                  <a:schemeClr val="tx1">
                    <a:lumMod val="75000"/>
                    <a:lumOff val="25000"/>
                  </a:schemeClr>
                </a:solidFill>
              </a:rPr>
              <a:t>This list represents the actual physical properties that were evaluated.  Each of these physical properties affects the service life of the roofing system in some way.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Carlisle TPO Peel Test"/>
          <p:cNvPicPr>
            <a:picLocks noChangeAspect="1" noChangeArrowheads="1"/>
          </p:cNvPicPr>
          <p:nvPr/>
        </p:nvPicPr>
        <p:blipFill>
          <a:blip r:embed="rId3"/>
          <a:srcRect/>
          <a:stretch>
            <a:fillRect/>
          </a:stretch>
        </p:blipFill>
        <p:spPr bwMode="auto">
          <a:xfrm>
            <a:off x="1296988" y="1255713"/>
            <a:ext cx="3510377" cy="4078287"/>
          </a:xfrm>
          <a:prstGeom prst="rect">
            <a:avLst/>
          </a:prstGeom>
          <a:noFill/>
          <a:ln w="19050">
            <a:solidFill>
              <a:srgbClr val="C1272D"/>
            </a:solidFill>
            <a:miter lim="800000"/>
            <a:headEnd/>
            <a:tailEnd/>
          </a:ln>
        </p:spPr>
      </p:pic>
      <p:sp>
        <p:nvSpPr>
          <p:cNvPr id="23555" name="TextBox 2"/>
          <p:cNvSpPr txBox="1">
            <a:spLocks noChangeArrowheads="1"/>
          </p:cNvSpPr>
          <p:nvPr/>
        </p:nvSpPr>
        <p:spPr bwMode="auto">
          <a:xfrm>
            <a:off x="5029200" y="3074313"/>
            <a:ext cx="3581400" cy="430887"/>
          </a:xfrm>
          <a:prstGeom prst="rect">
            <a:avLst/>
          </a:prstGeom>
          <a:noFill/>
          <a:ln w="9525">
            <a:noFill/>
            <a:miter lim="800000"/>
            <a:headEnd/>
            <a:tailEnd/>
          </a:ln>
        </p:spPr>
        <p:txBody>
          <a:bodyPr wrap="square">
            <a:spAutoFit/>
          </a:bodyPr>
          <a:lstStyle/>
          <a:p>
            <a:r>
              <a:rPr lang="en-US" sz="2200" dirty="0">
                <a:solidFill>
                  <a:srgbClr val="404040"/>
                </a:solidFill>
                <a:latin typeface="Arial"/>
              </a:rPr>
              <a:t> Seam Peel Strength Test</a:t>
            </a:r>
          </a:p>
        </p:txBody>
      </p:sp>
      <p:sp>
        <p:nvSpPr>
          <p:cNvPr id="5" name="Rectangle 5"/>
          <p:cNvSpPr>
            <a:spLocks noChangeArrowheads="1"/>
          </p:cNvSpPr>
          <p:nvPr/>
        </p:nvSpPr>
        <p:spPr bwMode="auto">
          <a:xfrm>
            <a:off x="0" y="304800"/>
            <a:ext cx="9220200" cy="708025"/>
          </a:xfrm>
          <a:prstGeom prst="rect">
            <a:avLst/>
          </a:prstGeom>
          <a:noFill/>
          <a:ln w="9525">
            <a:noFill/>
            <a:miter lim="800000"/>
            <a:headEnd/>
            <a:tailEnd/>
          </a:ln>
        </p:spPr>
        <p:txBody>
          <a:bodyPr wrap="square">
            <a:spAutoFit/>
          </a:bodyPr>
          <a:lstStyle/>
          <a:p>
            <a:pPr algn="ctr"/>
            <a:r>
              <a:rPr lang="en-US" sz="4000" b="1" dirty="0">
                <a:solidFill>
                  <a:srgbClr val="0D3475"/>
                </a:solidFill>
                <a:latin typeface="Arial"/>
              </a:rPr>
              <a:t>Seam Strength</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Competitor Seam_Failure"/>
          <p:cNvPicPr>
            <a:picLocks noChangeAspect="1" noChangeArrowheads="1"/>
          </p:cNvPicPr>
          <p:nvPr/>
        </p:nvPicPr>
        <p:blipFill>
          <a:blip r:embed="rId2"/>
          <a:srcRect/>
          <a:stretch>
            <a:fillRect/>
          </a:stretch>
        </p:blipFill>
        <p:spPr bwMode="auto">
          <a:xfrm>
            <a:off x="1143001" y="1295400"/>
            <a:ext cx="3657599" cy="3833135"/>
          </a:xfrm>
          <a:prstGeom prst="rect">
            <a:avLst/>
          </a:prstGeom>
          <a:noFill/>
          <a:ln w="19050">
            <a:solidFill>
              <a:srgbClr val="C1272D"/>
            </a:solidFill>
            <a:miter lim="800000"/>
            <a:headEnd/>
            <a:tailEnd/>
          </a:ln>
        </p:spPr>
      </p:pic>
      <p:sp>
        <p:nvSpPr>
          <p:cNvPr id="25604" name="TextBox 3"/>
          <p:cNvSpPr txBox="1">
            <a:spLocks noChangeArrowheads="1"/>
          </p:cNvSpPr>
          <p:nvPr/>
        </p:nvSpPr>
        <p:spPr bwMode="auto">
          <a:xfrm>
            <a:off x="5105400" y="2743200"/>
            <a:ext cx="3505200" cy="1015663"/>
          </a:xfrm>
          <a:prstGeom prst="rect">
            <a:avLst/>
          </a:prstGeom>
          <a:noFill/>
          <a:ln w="9525">
            <a:noFill/>
            <a:miter lim="800000"/>
            <a:headEnd/>
            <a:tailEnd/>
          </a:ln>
        </p:spPr>
        <p:txBody>
          <a:bodyPr wrap="square">
            <a:spAutoFit/>
          </a:bodyPr>
          <a:lstStyle/>
          <a:p>
            <a:r>
              <a:rPr lang="en-US" sz="2000" dirty="0">
                <a:solidFill>
                  <a:schemeClr val="tx1">
                    <a:lumMod val="75000"/>
                    <a:lumOff val="25000"/>
                  </a:schemeClr>
                </a:solidFill>
                <a:latin typeface="Arial"/>
              </a:rPr>
              <a:t>Desired Mode of Failure During Seam Peel Strength Test – Ply-to-Ply Separation </a:t>
            </a:r>
          </a:p>
        </p:txBody>
      </p:sp>
      <p:sp>
        <p:nvSpPr>
          <p:cNvPr id="5" name="Rectangle 5"/>
          <p:cNvSpPr>
            <a:spLocks noChangeArrowheads="1"/>
          </p:cNvSpPr>
          <p:nvPr/>
        </p:nvSpPr>
        <p:spPr bwMode="auto">
          <a:xfrm>
            <a:off x="0" y="304800"/>
            <a:ext cx="9220200" cy="708025"/>
          </a:xfrm>
          <a:prstGeom prst="rect">
            <a:avLst/>
          </a:prstGeom>
          <a:noFill/>
          <a:ln w="9525">
            <a:noFill/>
            <a:miter lim="800000"/>
            <a:headEnd/>
            <a:tailEnd/>
          </a:ln>
        </p:spPr>
        <p:txBody>
          <a:bodyPr wrap="square">
            <a:spAutoFit/>
          </a:bodyPr>
          <a:lstStyle/>
          <a:p>
            <a:pPr algn="ctr"/>
            <a:r>
              <a:rPr lang="en-US" sz="4000" b="1" dirty="0">
                <a:solidFill>
                  <a:srgbClr val="0D3475"/>
                </a:solidFill>
                <a:latin typeface="Arial"/>
              </a:rPr>
              <a:t>Seam Strength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
          <p:cNvSpPr txBox="1">
            <a:spLocks noChangeArrowheads="1"/>
          </p:cNvSpPr>
          <p:nvPr/>
        </p:nvSpPr>
        <p:spPr bwMode="auto">
          <a:xfrm>
            <a:off x="5943600" y="2743200"/>
            <a:ext cx="2709333" cy="1323439"/>
          </a:xfrm>
          <a:prstGeom prst="rect">
            <a:avLst/>
          </a:prstGeom>
          <a:noFill/>
          <a:ln w="9525">
            <a:noFill/>
            <a:miter lim="800000"/>
            <a:headEnd/>
            <a:tailEnd/>
          </a:ln>
        </p:spPr>
        <p:txBody>
          <a:bodyPr wrap="square">
            <a:spAutoFit/>
          </a:bodyPr>
          <a:lstStyle/>
          <a:p>
            <a:r>
              <a:rPr lang="en-US" sz="2000" dirty="0">
                <a:solidFill>
                  <a:schemeClr val="tx1">
                    <a:lumMod val="75000"/>
                    <a:lumOff val="25000"/>
                  </a:schemeClr>
                </a:solidFill>
                <a:latin typeface="Arial"/>
              </a:rPr>
              <a:t>Simulated Wind Uplift Test - The stronger the seam, the greater the uplift resistance.</a:t>
            </a:r>
          </a:p>
        </p:txBody>
      </p:sp>
      <p:pic>
        <p:nvPicPr>
          <p:cNvPr id="26627" name="Picture 4" descr="Uplift.jpg"/>
          <p:cNvPicPr>
            <a:picLocks noChangeAspect="1"/>
          </p:cNvPicPr>
          <p:nvPr/>
        </p:nvPicPr>
        <p:blipFill>
          <a:blip r:embed="rId2"/>
          <a:srcRect/>
          <a:stretch>
            <a:fillRect/>
          </a:stretch>
        </p:blipFill>
        <p:spPr bwMode="auto">
          <a:xfrm>
            <a:off x="381001" y="1371600"/>
            <a:ext cx="5334000" cy="4026144"/>
          </a:xfrm>
          <a:prstGeom prst="rect">
            <a:avLst/>
          </a:prstGeom>
          <a:solidFill>
            <a:schemeClr val="tx1">
              <a:lumMod val="75000"/>
              <a:lumOff val="25000"/>
            </a:schemeClr>
          </a:solidFill>
          <a:ln w="19050">
            <a:noFill/>
            <a:miter lim="800000"/>
            <a:headEnd/>
            <a:tailEnd/>
          </a:ln>
        </p:spPr>
      </p:pic>
      <p:sp>
        <p:nvSpPr>
          <p:cNvPr id="26628" name="Rectangle 5"/>
          <p:cNvSpPr>
            <a:spLocks noChangeArrowheads="1"/>
          </p:cNvSpPr>
          <p:nvPr/>
        </p:nvSpPr>
        <p:spPr bwMode="auto">
          <a:xfrm>
            <a:off x="0" y="304800"/>
            <a:ext cx="9220200" cy="708025"/>
          </a:xfrm>
          <a:prstGeom prst="rect">
            <a:avLst/>
          </a:prstGeom>
          <a:noFill/>
          <a:ln w="9525">
            <a:noFill/>
            <a:miter lim="800000"/>
            <a:headEnd/>
            <a:tailEnd/>
          </a:ln>
        </p:spPr>
        <p:txBody>
          <a:bodyPr wrap="square">
            <a:spAutoFit/>
          </a:bodyPr>
          <a:lstStyle/>
          <a:p>
            <a:pPr algn="ctr"/>
            <a:r>
              <a:rPr lang="en-US" sz="4000" b="1" dirty="0">
                <a:solidFill>
                  <a:srgbClr val="0D3475"/>
                </a:solidFill>
                <a:latin typeface="Arial"/>
              </a:rPr>
              <a:t>Seam Strength</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91035821"/>
              </p:ext>
            </p:extLst>
          </p:nvPr>
        </p:nvGraphicFramePr>
        <p:xfrm>
          <a:off x="660400" y="3886200"/>
          <a:ext cx="8001000" cy="1295400"/>
        </p:xfrm>
        <a:graphic>
          <a:graphicData uri="http://schemas.openxmlformats.org/drawingml/2006/table">
            <a:tbl>
              <a:tblPr/>
              <a:tblGrid>
                <a:gridCol w="8001000"/>
              </a:tblGrid>
              <a:tr h="1295400">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lumMod val="75000"/>
                              <a:lumOff val="25000"/>
                            </a:schemeClr>
                          </a:solidFill>
                          <a:effectLst/>
                          <a:latin typeface="Arial" charset="0"/>
                          <a:ea typeface="ＭＳ Ｐゴシック" pitchFamily="24" charset="-128"/>
                        </a:rPr>
                        <a:t>A chain is only as strong as its weakest link. It is extremely important that the seam of a TPO roofing system does not become that weak link. If welded properly the seam areas should be stronger than the sheet itself. A wide range of </a:t>
                      </a:r>
                      <a:r>
                        <a:rPr kumimoji="0" lang="en-US" sz="1600" b="0" i="0" u="none" strike="noStrike" cap="none" normalizeH="0" baseline="0" dirty="0" err="1" smtClean="0">
                          <a:ln>
                            <a:noFill/>
                          </a:ln>
                          <a:solidFill>
                            <a:schemeClr val="tx1">
                              <a:lumMod val="75000"/>
                              <a:lumOff val="25000"/>
                            </a:schemeClr>
                          </a:solidFill>
                          <a:effectLst/>
                          <a:latin typeface="Arial" charset="0"/>
                          <a:ea typeface="ＭＳ Ｐゴシック" pitchFamily="24" charset="-128"/>
                        </a:rPr>
                        <a:t>weldability</a:t>
                      </a:r>
                      <a:r>
                        <a:rPr kumimoji="0" lang="en-US" sz="1600" b="0" i="0" u="none" strike="noStrike" cap="none" normalizeH="0" baseline="0" dirty="0" smtClean="0">
                          <a:ln>
                            <a:noFill/>
                          </a:ln>
                          <a:solidFill>
                            <a:schemeClr val="tx1">
                              <a:lumMod val="75000"/>
                              <a:lumOff val="25000"/>
                            </a:schemeClr>
                          </a:solidFill>
                          <a:effectLst/>
                          <a:latin typeface="Arial" charset="0"/>
                          <a:ea typeface="ＭＳ Ｐゴシック" pitchFamily="24" charset="-128"/>
                        </a:rPr>
                        <a:t> will help ensure a solid seam at various temperatures and conditions without adjusting speeds and temperatures of the welder.</a:t>
                      </a:r>
                    </a:p>
                  </a:txBody>
                  <a:tcPr marL="0" marR="0" marT="0" marB="0" horzOverflow="overflow">
                    <a:lnL>
                      <a:noFill/>
                    </a:lnL>
                    <a:lnR>
                      <a:noFill/>
                    </a:lnR>
                    <a:lnT>
                      <a:noFill/>
                    </a:lnT>
                    <a:lnB>
                      <a:noFill/>
                    </a:lnB>
                    <a:lnTlToBr>
                      <a:noFill/>
                    </a:lnTlToBr>
                    <a:lnBlToTr>
                      <a:noFill/>
                    </a:lnBlToTr>
                    <a:noFill/>
                  </a:tcPr>
                </a:tc>
              </a:tr>
            </a:tbl>
          </a:graphicData>
        </a:graphic>
      </p:graphicFrame>
      <p:sp>
        <p:nvSpPr>
          <p:cNvPr id="5" name="Rectangle 5"/>
          <p:cNvSpPr>
            <a:spLocks noChangeArrowheads="1"/>
          </p:cNvSpPr>
          <p:nvPr/>
        </p:nvSpPr>
        <p:spPr bwMode="auto">
          <a:xfrm>
            <a:off x="0" y="381000"/>
            <a:ext cx="9182100" cy="708025"/>
          </a:xfrm>
          <a:prstGeom prst="rect">
            <a:avLst/>
          </a:prstGeom>
          <a:noFill/>
          <a:ln w="9525">
            <a:noFill/>
            <a:miter lim="800000"/>
            <a:headEnd/>
            <a:tailEnd/>
          </a:ln>
        </p:spPr>
        <p:txBody>
          <a:bodyPr wrap="square">
            <a:spAutoFit/>
          </a:bodyPr>
          <a:lstStyle/>
          <a:p>
            <a:pPr algn="ctr"/>
            <a:r>
              <a:rPr lang="en-US" sz="4000" b="1" dirty="0">
                <a:solidFill>
                  <a:srgbClr val="0D3475"/>
                </a:solidFill>
                <a:latin typeface="Arial"/>
              </a:rPr>
              <a:t>Seam Strength</a:t>
            </a:r>
          </a:p>
        </p:txBody>
      </p:sp>
      <p:pic>
        <p:nvPicPr>
          <p:cNvPr id="6" name="Picture 5" descr="SeamStrengt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1447800"/>
            <a:ext cx="9144000" cy="200914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3230"/>
            <a:ext cx="9220200" cy="1143000"/>
          </a:xfrm>
        </p:spPr>
        <p:txBody>
          <a:bodyPr/>
          <a:lstStyle/>
          <a:p>
            <a:pPr eaLnBrk="1" hangingPunct="1"/>
            <a:r>
              <a:rPr lang="en-US" dirty="0" smtClean="0">
                <a:ea typeface="ＭＳ Ｐゴシック" pitchFamily="24" charset="-128"/>
              </a:rPr>
              <a:t>Flexibility</a:t>
            </a:r>
          </a:p>
        </p:txBody>
      </p:sp>
      <p:graphicFrame>
        <p:nvGraphicFramePr>
          <p:cNvPr id="6" name="Table 5"/>
          <p:cNvGraphicFramePr>
            <a:graphicFrameLocks noGrp="1"/>
          </p:cNvGraphicFramePr>
          <p:nvPr>
            <p:extLst>
              <p:ext uri="{D42A27DB-BD31-4B8C-83A1-F6EECF244321}">
                <p14:modId xmlns:p14="http://schemas.microsoft.com/office/powerpoint/2010/main" val="1290310733"/>
              </p:ext>
            </p:extLst>
          </p:nvPr>
        </p:nvGraphicFramePr>
        <p:xfrm>
          <a:off x="5867400" y="1592793"/>
          <a:ext cx="3044614" cy="2598207"/>
        </p:xfrm>
        <a:graphic>
          <a:graphicData uri="http://schemas.openxmlformats.org/drawingml/2006/table">
            <a:tbl>
              <a:tblPr/>
              <a:tblGrid>
                <a:gridCol w="3044614"/>
              </a:tblGrid>
              <a:tr h="2598207">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404040"/>
                          </a:solidFill>
                          <a:effectLst/>
                          <a:latin typeface="Arial" charset="0"/>
                          <a:ea typeface="ＭＳ Ｐゴシック" pitchFamily="24" charset="-128"/>
                        </a:rPr>
                        <a:t>In a recent survey contractors listed ease of installation as the physical characteristic that they use most often to determine which membrane they prefer to install. Ease of installation is defined in part by flexibility. The more flexible the membrane, the easier it is to complete details and install the membrane.</a:t>
                      </a:r>
                    </a:p>
                  </a:txBody>
                  <a:tcPr marL="0" marR="0" marT="0" marB="0" horzOverflow="overflow">
                    <a:lnL>
                      <a:noFill/>
                    </a:lnL>
                    <a:lnR>
                      <a:noFill/>
                    </a:lnR>
                    <a:lnT>
                      <a:noFill/>
                    </a:lnT>
                    <a:lnB>
                      <a:noFill/>
                    </a:lnB>
                    <a:lnTlToBr>
                      <a:noFill/>
                    </a:lnTlToBr>
                    <a:lnBlToTr>
                      <a:noFill/>
                    </a:lnBlToTr>
                    <a:noFill/>
                  </a:tcPr>
                </a:tc>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08" y="1156230"/>
            <a:ext cx="5875160" cy="4406370"/>
          </a:xfrm>
          <a:prstGeom prst="rect">
            <a:avLst/>
          </a:prstGeom>
        </p:spPr>
      </p:pic>
      <p:sp>
        <p:nvSpPr>
          <p:cNvPr id="8" name="Rectangle 7"/>
          <p:cNvSpPr/>
          <p:nvPr/>
        </p:nvSpPr>
        <p:spPr>
          <a:xfrm>
            <a:off x="5867400" y="4512146"/>
            <a:ext cx="2743200" cy="369332"/>
          </a:xfrm>
          <a:prstGeom prst="rect">
            <a:avLst/>
          </a:prstGeom>
        </p:spPr>
        <p:txBody>
          <a:bodyPr wrap="square">
            <a:spAutoFit/>
          </a:bodyPr>
          <a:lstStyle/>
          <a:p>
            <a:r>
              <a:rPr lang="en-US" sz="900" dirty="0" smtClean="0">
                <a:solidFill>
                  <a:srgbClr val="404040"/>
                </a:solidFill>
              </a:rPr>
              <a:t>*Competitor D is a premium-priced product compared to the other 4 samples.</a:t>
            </a:r>
            <a:endParaRPr lang="en-US" sz="1000" dirty="0"/>
          </a:p>
        </p:txBody>
      </p:sp>
    </p:spTree>
    <p:extLst>
      <p:ext uri="{BB962C8B-B14F-4D97-AF65-F5344CB8AC3E}">
        <p14:creationId xmlns:p14="http://schemas.microsoft.com/office/powerpoint/2010/main" val="528752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p>
            <a:r>
              <a:rPr lang="en-US" dirty="0" smtClean="0"/>
              <a:t>Window of </a:t>
            </a:r>
            <a:r>
              <a:rPr lang="en-US" dirty="0" err="1" smtClean="0"/>
              <a:t>Weldability</a:t>
            </a:r>
            <a:endParaRPr lang="en-US" dirty="0"/>
          </a:p>
        </p:txBody>
      </p:sp>
      <p:sp>
        <p:nvSpPr>
          <p:cNvPr id="4" name="Vertical Text Placeholder 3"/>
          <p:cNvSpPr>
            <a:spLocks noGrp="1"/>
          </p:cNvSpPr>
          <p:nvPr>
            <p:ph type="body" orient="vert" idx="1"/>
          </p:nvPr>
        </p:nvSpPr>
        <p:spPr>
          <a:xfrm rot="16200000">
            <a:off x="3214371" y="318769"/>
            <a:ext cx="2715260" cy="8686802"/>
          </a:xfrm>
        </p:spPr>
        <p:txBody>
          <a:bodyPr/>
          <a:lstStyle/>
          <a:p>
            <a:pPr marL="0" indent="0">
              <a:lnSpc>
                <a:spcPct val="110000"/>
              </a:lnSpc>
              <a:buNone/>
            </a:pPr>
            <a:r>
              <a:rPr lang="en-US" sz="2200" dirty="0" smtClean="0"/>
              <a:t>A wide window of </a:t>
            </a:r>
            <a:r>
              <a:rPr lang="en-US" sz="2200" dirty="0" err="1" smtClean="0"/>
              <a:t>weldability</a:t>
            </a:r>
            <a:r>
              <a:rPr lang="en-US" sz="2200" dirty="0" smtClean="0"/>
              <a:t> will help ensure a solid seam is created at various ambient temperatures and weather conditions without adjusting speeds and temperatures of the welder. In addition to more consistent seaming, a wide window of </a:t>
            </a:r>
            <a:r>
              <a:rPr lang="en-US" sz="2200" dirty="0" err="1" smtClean="0"/>
              <a:t>weldability</a:t>
            </a:r>
            <a:r>
              <a:rPr lang="en-US" sz="2200" dirty="0" smtClean="0"/>
              <a:t> provides labor savings and an easier to install roofing system</a:t>
            </a:r>
            <a:endParaRPr lang="en-US" sz="2200" dirty="0"/>
          </a:p>
        </p:txBody>
      </p:sp>
      <p:pic>
        <p:nvPicPr>
          <p:cNvPr id="3" name="Picture 2" descr="SeamStrengt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5400"/>
            <a:ext cx="9144000" cy="2009140"/>
          </a:xfrm>
          <a:prstGeom prst="rect">
            <a:avLst/>
          </a:prstGeom>
        </p:spPr>
      </p:pic>
    </p:spTree>
    <p:extLst>
      <p:ext uri="{BB962C8B-B14F-4D97-AF65-F5344CB8AC3E}">
        <p14:creationId xmlns:p14="http://schemas.microsoft.com/office/powerpoint/2010/main" val="3231779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1857</TotalTime>
  <Words>1292</Words>
  <Application>Microsoft Macintosh PowerPoint</Application>
  <PresentationFormat>On-screen Show (4:3)</PresentationFormat>
  <Paragraphs>68</Paragraphs>
  <Slides>22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 Black</vt:lpstr>
      <vt:lpstr>Arial Bold</vt:lpstr>
      <vt:lpstr>Calibri</vt:lpstr>
      <vt:lpstr>ＭＳ Ｐゴシック</vt:lpstr>
      <vt:lpstr>Symbol</vt:lpstr>
      <vt:lpstr>Arial</vt:lpstr>
      <vt:lpstr>Office Theme</vt:lpstr>
      <vt:lpstr>TPO Competitive Test Programs</vt:lpstr>
      <vt:lpstr>PowerPoint Presentation</vt:lpstr>
      <vt:lpstr>The Tests</vt:lpstr>
      <vt:lpstr>PowerPoint Presentation</vt:lpstr>
      <vt:lpstr>PowerPoint Presentation</vt:lpstr>
      <vt:lpstr>PowerPoint Presentation</vt:lpstr>
      <vt:lpstr>PowerPoint Presentation</vt:lpstr>
      <vt:lpstr>Flexibility</vt:lpstr>
      <vt:lpstr>Window of Weldability</vt:lpstr>
      <vt:lpstr>Breaking Strength</vt:lpstr>
      <vt:lpstr>PowerPoint Presentation</vt:lpstr>
      <vt:lpstr>Average Breaking Strength</vt:lpstr>
      <vt:lpstr>Tearing Strength</vt:lpstr>
      <vt:lpstr>Thickness Over Scrim</vt:lpstr>
      <vt:lpstr>Thickness Over Scrim</vt:lpstr>
      <vt:lpstr>Puncture Resistance</vt:lpstr>
      <vt:lpstr>Puncture Resistance</vt:lpstr>
      <vt:lpstr>Carlisle Offers a Superior Weathering Package  in Every TPO Membrane it Offers </vt:lpstr>
      <vt:lpstr>ASTM Has Increased The Requirement For Heat Aging </vt:lpstr>
      <vt:lpstr>Heat Aging 240F </vt:lpstr>
      <vt:lpstr>Weathering Package</vt:lpstr>
      <vt:lpstr>Rank by Properties</vt:lpstr>
    </vt:vector>
  </TitlesOfParts>
  <Company>CCS</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Vanessa Carty</dc:creator>
  <cp:lastModifiedBy>Jess Sipe</cp:lastModifiedBy>
  <cp:revision>171</cp:revision>
  <dcterms:created xsi:type="dcterms:W3CDTF">2009-07-20T13:21:54Z</dcterms:created>
  <dcterms:modified xsi:type="dcterms:W3CDTF">2016-11-28T16:38:58Z</dcterms:modified>
</cp:coreProperties>
</file>