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66"/>
  </p:notesMasterIdLst>
  <p:handoutMasterIdLst>
    <p:handoutMasterId r:id="rId67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322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56" userDrawn="1">
          <p15:clr>
            <a:srgbClr val="A4A3A4"/>
          </p15:clr>
        </p15:guide>
        <p15:guide id="4" orient="horz" pos="9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509F"/>
    <a:srgbClr val="515151"/>
    <a:srgbClr val="EBEBEB"/>
    <a:srgbClr val="66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2109" autoAdjust="0"/>
  </p:normalViewPr>
  <p:slideViewPr>
    <p:cSldViewPr snapToGrid="0" snapToObjects="1">
      <p:cViewPr varScale="1">
        <p:scale>
          <a:sx n="151" d="100"/>
          <a:sy n="151" d="100"/>
        </p:scale>
        <p:origin x="944" y="176"/>
      </p:cViewPr>
      <p:guideLst>
        <p:guide orient="horz" pos="1620"/>
        <p:guide pos="2880"/>
        <p:guide orient="horz" pos="156"/>
        <p:guide orient="horz" pos="92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662A725B-EEBF-5148-95F8-3F75973C014A}" type="datetimeFigureOut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24B19A31-8751-E64B-949F-3FBFCE6BB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53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79EEBD20-C28E-D747-B4C5-0FBEF5F4AF23}" type="datetimeFigureOut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700088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AE56988-AC89-A446-B2AD-4FA648F13E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770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65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64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79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53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00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20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13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58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05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40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1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00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1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83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18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68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96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35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30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9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92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9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6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756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530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116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380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94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59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29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039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175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74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572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846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501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0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05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6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55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6988-AC89-A446-B2AD-4FA648F13E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0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9400" cy="5157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5137"/>
            <a:ext cx="7772400" cy="811445"/>
          </a:xfrm>
        </p:spPr>
        <p:txBody>
          <a:bodyPr>
            <a:normAutofit/>
          </a:bodyPr>
          <a:lstStyle>
            <a:lvl1pPr algn="ctr">
              <a:defRPr sz="2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11648"/>
            <a:ext cx="6400800" cy="50426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408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6BE83E-6940-BD4F-BDCB-961383A2EB8F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6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5C20CE3-9B46-1A4E-BA7E-F917456433C5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5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051205-BF88-3C49-BE29-B765C0236F18}"/>
              </a:ext>
            </a:extLst>
          </p:cNvPr>
          <p:cNvSpPr/>
          <p:nvPr userDrawn="1"/>
        </p:nvSpPr>
        <p:spPr>
          <a:xfrm rot="10800000">
            <a:off x="0" y="0"/>
            <a:ext cx="9168938" cy="5143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BEBEB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73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9400" cy="5157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5137"/>
            <a:ext cx="7772400" cy="81144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11648"/>
            <a:ext cx="6400800" cy="5042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015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856"/>
            <a:ext cx="9144000" cy="857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60" y="1203160"/>
            <a:ext cx="8229600" cy="3403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28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856"/>
            <a:ext cx="9144000" cy="857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951C421-0D3E-3345-A67A-E8B8B3DB6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67" y="4363488"/>
            <a:ext cx="1870806" cy="4858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60" y="1203160"/>
            <a:ext cx="8229600" cy="3403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630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951C421-0D3E-3345-A67A-E8B8B3DB6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67" y="4363488"/>
            <a:ext cx="1870806" cy="48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36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956149"/>
            <a:ext cx="7772400" cy="3580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cap="none">
                <a:solidFill>
                  <a:srgbClr val="00509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3724"/>
            <a:ext cx="7772400" cy="3412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5FD079-BB95-B24C-882E-5966EC8820D5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63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E20B5B5-5908-1C4A-A82E-3EDD44C6E612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84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DA48193-8EC5-E54E-9F26-AF45F7314C7A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0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95EF633-76BE-4247-9AA6-24D35BB4C38F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46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391481-7238-3748-8B3B-9E7FF33C2118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67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81A6CC9-B8A1-1944-8936-8759376F7BC3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38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F111A44-6C49-9144-8D2F-30D0571E4C52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18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2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77E675C-4EF8-DB4F-B4A3-84968042ED74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87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1460" y="1188839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6BE83E-6940-BD4F-BDCB-961383A2EB8F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04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5C20CE3-9B46-1A4E-BA7E-F917456433C5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74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84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956149"/>
            <a:ext cx="7772400" cy="358049"/>
          </a:xfrm>
        </p:spPr>
        <p:txBody>
          <a:bodyPr anchor="t">
            <a:normAutofit/>
          </a:bodyPr>
          <a:lstStyle>
            <a:lvl1pPr algn="ctr">
              <a:defRPr sz="3600" b="1" cap="none">
                <a:solidFill>
                  <a:srgbClr val="00509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3724"/>
            <a:ext cx="7772400" cy="341219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5FD079-BB95-B24C-882E-5966EC8820D5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E20B5B5-5908-1C4A-A82E-3EDD44C6E612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DA48193-8EC5-E54E-9F26-AF45F7314C7A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1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391481-7238-3748-8B3B-9E7FF33C2118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2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81A6CC9-B8A1-1944-8936-8759376F7BC3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F111A44-6C49-9144-8D2F-30D0571E4C52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77E675C-4EF8-DB4F-B4A3-84968042ED74}" type="datetime1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36172" y="4638046"/>
            <a:ext cx="2346960" cy="273844"/>
          </a:xfrm>
          <a:prstGeom prst="rect">
            <a:avLst/>
          </a:prstGeom>
        </p:spPr>
        <p:txBody>
          <a:bodyPr/>
          <a:lstStyle/>
          <a:p>
            <a:fld id="{1843ACD3-326F-B343-9F69-2C77A72C5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9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008578-EF6C-7842-8F06-E05F4F32979F}"/>
              </a:ext>
            </a:extLst>
          </p:cNvPr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BEBEB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29250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46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06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rgbClr val="00509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509F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509F"/>
        </a:buClr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509F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509F"/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509F"/>
        </a:buClr>
        <a:buFont typeface="Wingdings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2FD89-6FC4-874F-BA0D-50CB04D85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t="87313" b="8255"/>
          <a:stretch/>
        </p:blipFill>
        <p:spPr>
          <a:xfrm>
            <a:off x="0" y="4914900"/>
            <a:ext cx="9169400" cy="2286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3791D69-080A-484A-BE3F-2230C5CA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250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049317C-5829-E84C-BE06-2D53DD563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46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101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5" r:id="rId3"/>
    <p:sldLayoutId id="2147483676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rgbClr val="00509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509F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509F"/>
        </a:buClr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509F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509F"/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509F"/>
        </a:buClr>
        <a:buFont typeface="Wingdings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F25B-28E8-3849-8D06-603416304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Patriot Jr.</a:t>
            </a:r>
            <a:r>
              <a:rPr lang="en-US" b="0" baseline="30000" dirty="0"/>
              <a:t>™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6E894-164D-E54C-82E2-761DBBCC55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Equipment Overview</a:t>
            </a:r>
          </a:p>
        </p:txBody>
      </p:sp>
    </p:spTree>
    <p:extLst>
      <p:ext uri="{BB962C8B-B14F-4D97-AF65-F5344CB8AC3E}">
        <p14:creationId xmlns:p14="http://schemas.microsoft.com/office/powerpoint/2010/main" val="303915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FAE7C94-6D9F-284F-9BA7-938607DCEE9C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8467"/>
            <a:ext cx="5656263" cy="857250"/>
          </a:xfrm>
        </p:spPr>
        <p:txBody>
          <a:bodyPr>
            <a:noAutofit/>
          </a:bodyPr>
          <a:lstStyle/>
          <a:p>
            <a:r>
              <a:rPr lang="en-US" sz="3600" dirty="0"/>
              <a:t>Brand New PJR Setup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1129929"/>
            <a:ext cx="5312089" cy="1340274"/>
            <a:chOff x="739832" y="1083975"/>
            <a:chExt cx="3390102" cy="8553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If not already installed, mount the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PJR Reactor onto the PJR Cart.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MAKE SURE ALL CLIPS AND HOLD DOWNS ARE SECURE.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413F6B-8E0A-374B-959D-3D5192153F43}"/>
              </a:ext>
            </a:extLst>
          </p:cNvPr>
          <p:cNvGrpSpPr/>
          <p:nvPr/>
        </p:nvGrpSpPr>
        <p:grpSpPr>
          <a:xfrm>
            <a:off x="344639" y="2609106"/>
            <a:ext cx="5312089" cy="1340274"/>
            <a:chOff x="739832" y="1083975"/>
            <a:chExt cx="3390102" cy="85534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E590FAA-35D4-B34B-A767-CF6FB0B4AB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Connect fluid hoses to the pump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and the gun. Ensure hoses are connected properly according to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the PJR directions and videos.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D87194-E227-DE4B-AECA-2C98C17A69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2858ED-FFDB-5F4C-A717-57F6F0CB4E0C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2</a:t>
              </a:r>
            </a:p>
          </p:txBody>
        </p:sp>
      </p:grpSp>
      <p:pic>
        <p:nvPicPr>
          <p:cNvPr id="25" name="Picture 24" descr="A picture containing bicycle, blue, table, holding&#10;&#10;Description automatically generated">
            <a:extLst>
              <a:ext uri="{FF2B5EF4-FFF2-40B4-BE49-F238E27FC236}">
                <a16:creationId xmlns:a16="http://schemas.microsoft.com/office/drawing/2014/main" id="{EA0086C1-5133-C044-A142-81249DCF6F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89" r="23603"/>
          <a:stretch/>
        </p:blipFill>
        <p:spPr>
          <a:xfrm>
            <a:off x="6502351" y="2431558"/>
            <a:ext cx="1610707" cy="2469989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4" name="Picture 23" descr="A picture containing indoor, table, sitting, counter&#10;&#10;Description automatically generated">
            <a:extLst>
              <a:ext uri="{FF2B5EF4-FFF2-40B4-BE49-F238E27FC236}">
                <a16:creationId xmlns:a16="http://schemas.microsoft.com/office/drawing/2014/main" id="{ECFA7C53-CD24-1C4B-980E-992F11B718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546" y="0"/>
            <a:ext cx="3253369" cy="2440025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233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4C6B03-4348-CA44-8E21-66486BE4FB01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5656263" cy="857250"/>
          </a:xfrm>
        </p:spPr>
        <p:txBody>
          <a:bodyPr>
            <a:noAutofit/>
          </a:bodyPr>
          <a:lstStyle/>
          <a:p>
            <a:r>
              <a:rPr lang="en-US" sz="3600" dirty="0"/>
              <a:t>Brand New </a:t>
            </a:r>
            <a:br>
              <a:rPr lang="en-US" sz="3600" dirty="0"/>
            </a:br>
            <a:r>
              <a:rPr lang="en-US" sz="3600" dirty="0"/>
              <a:t>PJR Setup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1901612"/>
            <a:ext cx="5312089" cy="1340274"/>
            <a:chOff x="739832" y="1083975"/>
            <a:chExt cx="3390102" cy="8553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If using the Vee-Air gun, mount the air compressor onto the bottom rack of the PJR cart.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MAKE SURE ALL CLIPS AND HOLD DOWNS ARE SECURE.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pic>
        <p:nvPicPr>
          <p:cNvPr id="15" name="Picture 14" descr="A picture containing green, outdoor, grass, object&#10;&#10;Description automatically generated">
            <a:extLst>
              <a:ext uri="{FF2B5EF4-FFF2-40B4-BE49-F238E27FC236}">
                <a16:creationId xmlns:a16="http://schemas.microsoft.com/office/drawing/2014/main" id="{35C17AC6-A724-324F-833B-0D1D390D8B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728" y="1365796"/>
            <a:ext cx="3254187" cy="2178421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356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C985-3B7D-9D44-9262-8F33B392D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52714"/>
            <a:ext cx="7772400" cy="811445"/>
          </a:xfrm>
        </p:spPr>
        <p:txBody>
          <a:bodyPr>
            <a:noAutofit/>
          </a:bodyPr>
          <a:lstStyle/>
          <a:p>
            <a:r>
              <a:rPr lang="en-US" dirty="0"/>
              <a:t>Flexible FAST </a:t>
            </a:r>
            <a:br>
              <a:rPr lang="en-US" dirty="0"/>
            </a:br>
            <a:r>
              <a:rPr lang="en-US" dirty="0"/>
              <a:t>Drum Setup</a:t>
            </a:r>
          </a:p>
        </p:txBody>
      </p:sp>
    </p:spTree>
    <p:extLst>
      <p:ext uri="{BB962C8B-B14F-4D97-AF65-F5344CB8AC3E}">
        <p14:creationId xmlns:p14="http://schemas.microsoft.com/office/powerpoint/2010/main" val="65539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A64D05-157F-C749-B21E-5E55440FC745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5656263" cy="857250"/>
          </a:xfrm>
        </p:spPr>
        <p:txBody>
          <a:bodyPr>
            <a:noAutofit/>
          </a:bodyPr>
          <a:lstStyle/>
          <a:p>
            <a:r>
              <a:rPr lang="en-US" sz="3600" dirty="0"/>
              <a:t>Flexible FAST </a:t>
            </a:r>
            <a:br>
              <a:rPr lang="en-US" sz="3600" dirty="0"/>
            </a:br>
            <a:r>
              <a:rPr lang="en-US" sz="3600" dirty="0"/>
              <a:t>Drum Setup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1901612"/>
            <a:ext cx="5312089" cy="1340274"/>
            <a:chOff x="739832" y="1083975"/>
            <a:chExt cx="3390102" cy="8553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Ensure the storage compartment located on the backside (or drum side) of the PJR is closed and in a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locked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position.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1</a:t>
              </a:r>
            </a:p>
          </p:txBody>
        </p:sp>
      </p:grpSp>
      <p:pic>
        <p:nvPicPr>
          <p:cNvPr id="9" name="Picture 8" descr="A picture containing green, grass, outdoor, parked&#10;&#10;Description automatically generated">
            <a:extLst>
              <a:ext uri="{FF2B5EF4-FFF2-40B4-BE49-F238E27FC236}">
                <a16:creationId xmlns:a16="http://schemas.microsoft.com/office/drawing/2014/main" id="{2F1782D1-298F-404A-BE64-1A6798C238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728" y="1370013"/>
            <a:ext cx="3254187" cy="216982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14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875B-DF43-904F-B228-AEB94115B1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Material Temperature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8C0E141-6828-0746-90CE-5A37A8A2DCF9}"/>
              </a:ext>
            </a:extLst>
          </p:cNvPr>
          <p:cNvSpPr txBox="1">
            <a:spLocks/>
          </p:cNvSpPr>
          <p:nvPr/>
        </p:nvSpPr>
        <p:spPr>
          <a:xfrm>
            <a:off x="4572000" y="1523352"/>
            <a:ext cx="3776456" cy="2388907"/>
          </a:xfrm>
          <a:prstGeom prst="rect">
            <a:avLst/>
          </a:prstGeom>
          <a:solidFill>
            <a:schemeClr val="tx2"/>
          </a:solidFill>
        </p:spPr>
        <p:txBody>
          <a:bodyPr vert="horz" lIns="274320" tIns="0" rIns="27432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509F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509F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509F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509F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509F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Material temperature for Flexible FAST adhesive must be at least </a:t>
            </a:r>
            <a:r>
              <a:rPr lang="en-US" b="1" dirty="0">
                <a:solidFill>
                  <a:schemeClr val="bg1"/>
                </a:solidFill>
              </a:rPr>
              <a:t>70°F </a:t>
            </a:r>
            <a:r>
              <a:rPr lang="en-US" dirty="0">
                <a:solidFill>
                  <a:schemeClr val="bg1"/>
                </a:solidFill>
              </a:rPr>
              <a:t>for proper application to occur.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1C6C7B-5DBD-5740-98E8-E221278C3DB4}"/>
              </a:ext>
            </a:extLst>
          </p:cNvPr>
          <p:cNvGrpSpPr/>
          <p:nvPr/>
        </p:nvGrpSpPr>
        <p:grpSpPr>
          <a:xfrm>
            <a:off x="339086" y="1203344"/>
            <a:ext cx="3787281" cy="3142122"/>
            <a:chOff x="0" y="1570496"/>
            <a:chExt cx="4533708" cy="36221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EC17323-8810-DE4C-8503-6B888C0AC0D1}"/>
                </a:ext>
              </a:extLst>
            </p:cNvPr>
            <p:cNvGrpSpPr/>
            <p:nvPr/>
          </p:nvGrpSpPr>
          <p:grpSpPr>
            <a:xfrm>
              <a:off x="2724485" y="1570496"/>
              <a:ext cx="186043" cy="3570669"/>
              <a:chOff x="4572000" y="679450"/>
              <a:chExt cx="186043" cy="3570669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19AA1F9-70A1-D54C-A1EC-901CC7D5705E}"/>
                  </a:ext>
                </a:extLst>
              </p:cNvPr>
              <p:cNvGrpSpPr/>
              <p:nvPr/>
            </p:nvGrpSpPr>
            <p:grpSpPr>
              <a:xfrm>
                <a:off x="4572000" y="679450"/>
                <a:ext cx="186043" cy="3570669"/>
                <a:chOff x="5036832" y="682625"/>
                <a:chExt cx="186043" cy="3570669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6B07FF6-1651-0D49-85D6-5CE2EE6216E2}"/>
                    </a:ext>
                  </a:extLst>
                </p:cNvPr>
                <p:cNvSpPr/>
                <p:nvPr/>
              </p:nvSpPr>
              <p:spPr>
                <a:xfrm>
                  <a:off x="5036832" y="2355850"/>
                  <a:ext cx="186043" cy="189744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4F9E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D58F81F-C425-CD42-957A-D70597DDE192}"/>
                    </a:ext>
                  </a:extLst>
                </p:cNvPr>
                <p:cNvSpPr/>
                <p:nvPr/>
              </p:nvSpPr>
              <p:spPr>
                <a:xfrm>
                  <a:off x="5036832" y="1323977"/>
                  <a:ext cx="186043" cy="102869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3969FCA-AE9B-ED48-A02B-AB59439BD1E2}"/>
                    </a:ext>
                  </a:extLst>
                </p:cNvPr>
                <p:cNvSpPr/>
                <p:nvPr/>
              </p:nvSpPr>
              <p:spPr>
                <a:xfrm>
                  <a:off x="5036832" y="682625"/>
                  <a:ext cx="186043" cy="357066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96DDAED-B6B6-8F40-8BE5-8C94C4C4256B}"/>
                  </a:ext>
                </a:extLst>
              </p:cNvPr>
              <p:cNvCxnSpPr/>
              <p:nvPr/>
            </p:nvCxnSpPr>
            <p:spPr>
              <a:xfrm>
                <a:off x="4606283" y="4140200"/>
                <a:ext cx="1174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8E6AF2D-9717-0D4F-8A24-B9BB78AD0F12}"/>
                  </a:ext>
                </a:extLst>
              </p:cNvPr>
              <p:cNvCxnSpPr/>
              <p:nvPr/>
            </p:nvCxnSpPr>
            <p:spPr>
              <a:xfrm>
                <a:off x="4606283" y="3883025"/>
                <a:ext cx="1174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B97AF7E-AF7E-6E49-9FCE-5E4EC24CB8D7}"/>
                  </a:ext>
                </a:extLst>
              </p:cNvPr>
              <p:cNvCxnSpPr/>
              <p:nvPr/>
            </p:nvCxnSpPr>
            <p:spPr>
              <a:xfrm>
                <a:off x="4606283" y="3629025"/>
                <a:ext cx="1174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80E69C1-C651-C445-A8D4-CAE4C7BA8188}"/>
                  </a:ext>
                </a:extLst>
              </p:cNvPr>
              <p:cNvCxnSpPr/>
              <p:nvPr/>
            </p:nvCxnSpPr>
            <p:spPr>
              <a:xfrm>
                <a:off x="4606283" y="3371850"/>
                <a:ext cx="1174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BC47DAB-C586-C944-AA07-86093FCC4100}"/>
                  </a:ext>
                </a:extLst>
              </p:cNvPr>
              <p:cNvCxnSpPr/>
              <p:nvPr/>
            </p:nvCxnSpPr>
            <p:spPr>
              <a:xfrm>
                <a:off x="4606283" y="3114675"/>
                <a:ext cx="1174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D25CEB5-7761-C54C-B48D-4206E6AB83E7}"/>
                  </a:ext>
                </a:extLst>
              </p:cNvPr>
              <p:cNvCxnSpPr/>
              <p:nvPr/>
            </p:nvCxnSpPr>
            <p:spPr>
              <a:xfrm>
                <a:off x="4606283" y="2857500"/>
                <a:ext cx="1174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4C64D5C-9E08-6B4B-90C1-0A57D731EDA9}"/>
                  </a:ext>
                </a:extLst>
              </p:cNvPr>
              <p:cNvCxnSpPr/>
              <p:nvPr/>
            </p:nvCxnSpPr>
            <p:spPr>
              <a:xfrm>
                <a:off x="4606283" y="2606675"/>
                <a:ext cx="1174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A9A73-8B8E-4948-9874-E9C93F1AF42F}"/>
                  </a:ext>
                </a:extLst>
              </p:cNvPr>
              <p:cNvCxnSpPr/>
              <p:nvPr/>
            </p:nvCxnSpPr>
            <p:spPr>
              <a:xfrm>
                <a:off x="4606283" y="2349500"/>
                <a:ext cx="1174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11683D6-92D3-2243-AADC-07E4C429793C}"/>
                  </a:ext>
                </a:extLst>
              </p:cNvPr>
              <p:cNvCxnSpPr/>
              <p:nvPr/>
            </p:nvCxnSpPr>
            <p:spPr>
              <a:xfrm>
                <a:off x="4606283" y="2095500"/>
                <a:ext cx="1174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0E326B8-2E24-F545-94D2-E926F34BCFD1}"/>
                  </a:ext>
                </a:extLst>
              </p:cNvPr>
              <p:cNvCxnSpPr/>
              <p:nvPr/>
            </p:nvCxnSpPr>
            <p:spPr>
              <a:xfrm>
                <a:off x="4606283" y="1838325"/>
                <a:ext cx="1174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CCA8585-6516-C447-A572-008946699705}"/>
                  </a:ext>
                </a:extLst>
              </p:cNvPr>
              <p:cNvCxnSpPr/>
              <p:nvPr/>
            </p:nvCxnSpPr>
            <p:spPr>
              <a:xfrm>
                <a:off x="4606283" y="1581150"/>
                <a:ext cx="1174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022369E-108E-1445-B4E2-8ED1AF22A357}"/>
                  </a:ext>
                </a:extLst>
              </p:cNvPr>
              <p:cNvCxnSpPr/>
              <p:nvPr/>
            </p:nvCxnSpPr>
            <p:spPr>
              <a:xfrm>
                <a:off x="4606283" y="1323975"/>
                <a:ext cx="1174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14AE8E9-D408-3642-9FBE-E65C102FBF5B}"/>
                  </a:ext>
                </a:extLst>
              </p:cNvPr>
              <p:cNvCxnSpPr/>
              <p:nvPr/>
            </p:nvCxnSpPr>
            <p:spPr>
              <a:xfrm>
                <a:off x="4606283" y="1079500"/>
                <a:ext cx="1174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722678F-592E-D74E-8171-1652482CAB9D}"/>
                  </a:ext>
                </a:extLst>
              </p:cNvPr>
              <p:cNvCxnSpPr/>
              <p:nvPr/>
            </p:nvCxnSpPr>
            <p:spPr>
              <a:xfrm>
                <a:off x="4606283" y="822325"/>
                <a:ext cx="1174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F149E9-5273-FB45-AAA8-27B323B0BAD1}"/>
                </a:ext>
              </a:extLst>
            </p:cNvPr>
            <p:cNvSpPr txBox="1"/>
            <p:nvPr/>
          </p:nvSpPr>
          <p:spPr>
            <a:xfrm>
              <a:off x="2910525" y="4941110"/>
              <a:ext cx="67155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latin typeface="Arial" panose="020B0604020202020204" pitchFamily="34" charset="0"/>
                  <a:cs typeface="Arial" panose="020B0604020202020204" pitchFamily="34" charset="0"/>
                </a:rPr>
                <a:t>25°F (2°C)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6EB7FA-18AD-6B4D-B344-BC8CDAAA9A4F}"/>
                </a:ext>
              </a:extLst>
            </p:cNvPr>
            <p:cNvSpPr txBox="1"/>
            <p:nvPr/>
          </p:nvSpPr>
          <p:spPr>
            <a:xfrm>
              <a:off x="2910525" y="4674043"/>
              <a:ext cx="67155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latin typeface="Arial" panose="020B0604020202020204" pitchFamily="34" charset="0"/>
                  <a:cs typeface="Arial" panose="020B0604020202020204" pitchFamily="34" charset="0"/>
                </a:rPr>
                <a:t>40°F (4°C)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0C055C-4741-7C4D-A69A-E47C946C841D}"/>
                </a:ext>
              </a:extLst>
            </p:cNvPr>
            <p:cNvSpPr txBox="1"/>
            <p:nvPr/>
          </p:nvSpPr>
          <p:spPr>
            <a:xfrm>
              <a:off x="2910525" y="4420043"/>
              <a:ext cx="67155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latin typeface="Arial" panose="020B0604020202020204" pitchFamily="34" charset="0"/>
                  <a:cs typeface="Arial" panose="020B0604020202020204" pitchFamily="34" charset="0"/>
                </a:rPr>
                <a:t>45°F (7°C)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CA8F6E-3401-094E-B19A-9C2A1CFBA722}"/>
                </a:ext>
              </a:extLst>
            </p:cNvPr>
            <p:cNvSpPr txBox="1"/>
            <p:nvPr/>
          </p:nvSpPr>
          <p:spPr>
            <a:xfrm>
              <a:off x="2910525" y="4152976"/>
              <a:ext cx="7207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latin typeface="Arial" panose="020B0604020202020204" pitchFamily="34" charset="0"/>
                  <a:cs typeface="Arial" panose="020B0604020202020204" pitchFamily="34" charset="0"/>
                </a:rPr>
                <a:t>50°F (10°C)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2C7B2A-B769-F246-980A-1DB7CD621B80}"/>
                </a:ext>
              </a:extLst>
            </p:cNvPr>
            <p:cNvSpPr txBox="1"/>
            <p:nvPr/>
          </p:nvSpPr>
          <p:spPr>
            <a:xfrm>
              <a:off x="2910525" y="3919415"/>
              <a:ext cx="7207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latin typeface="Arial" panose="020B0604020202020204" pitchFamily="34" charset="0"/>
                  <a:cs typeface="Arial" panose="020B0604020202020204" pitchFamily="34" charset="0"/>
                </a:rPr>
                <a:t>55°F (13°C)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249528-9BFF-A448-AB37-5C31B27BD548}"/>
                </a:ext>
              </a:extLst>
            </p:cNvPr>
            <p:cNvSpPr txBox="1"/>
            <p:nvPr/>
          </p:nvSpPr>
          <p:spPr>
            <a:xfrm>
              <a:off x="2910525" y="3652348"/>
              <a:ext cx="7207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latin typeface="Arial" panose="020B0604020202020204" pitchFamily="34" charset="0"/>
                  <a:cs typeface="Arial" panose="020B0604020202020204" pitchFamily="34" charset="0"/>
                </a:rPr>
                <a:t>60°F (16°C)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AAC1F0-BFE8-804E-872D-5C243F13D3A7}"/>
                </a:ext>
              </a:extLst>
            </p:cNvPr>
            <p:cNvSpPr txBox="1"/>
            <p:nvPr/>
          </p:nvSpPr>
          <p:spPr>
            <a:xfrm>
              <a:off x="2910525" y="3398348"/>
              <a:ext cx="7207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latin typeface="Arial" panose="020B0604020202020204" pitchFamily="34" charset="0"/>
                  <a:cs typeface="Arial" panose="020B0604020202020204" pitchFamily="34" charset="0"/>
                </a:rPr>
                <a:t>65°F (18°C)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852BF9-7D6D-6648-8682-4254E22635CA}"/>
                </a:ext>
              </a:extLst>
            </p:cNvPr>
            <p:cNvSpPr txBox="1"/>
            <p:nvPr/>
          </p:nvSpPr>
          <p:spPr>
            <a:xfrm>
              <a:off x="2910525" y="3131281"/>
              <a:ext cx="7207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latin typeface="Arial" panose="020B0604020202020204" pitchFamily="34" charset="0"/>
                  <a:cs typeface="Arial" panose="020B0604020202020204" pitchFamily="34" charset="0"/>
                </a:rPr>
                <a:t>70°F (21°C)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2D8D0A-78BB-394F-97F1-5736B7B520F0}"/>
                </a:ext>
              </a:extLst>
            </p:cNvPr>
            <p:cNvSpPr txBox="1"/>
            <p:nvPr/>
          </p:nvSpPr>
          <p:spPr>
            <a:xfrm>
              <a:off x="2910525" y="2880967"/>
              <a:ext cx="7207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latin typeface="Arial" panose="020B0604020202020204" pitchFamily="34" charset="0"/>
                  <a:cs typeface="Arial" panose="020B0604020202020204" pitchFamily="34" charset="0"/>
                </a:rPr>
                <a:t>75°F (24°C)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C04C64-25AE-AC48-90E9-C5EC4098D13F}"/>
                </a:ext>
              </a:extLst>
            </p:cNvPr>
            <p:cNvSpPr txBox="1"/>
            <p:nvPr/>
          </p:nvSpPr>
          <p:spPr>
            <a:xfrm>
              <a:off x="2910525" y="2647406"/>
              <a:ext cx="7207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latin typeface="Arial" panose="020B0604020202020204" pitchFamily="34" charset="0"/>
                  <a:cs typeface="Arial" panose="020B0604020202020204" pitchFamily="34" charset="0"/>
                </a:rPr>
                <a:t>80°F (27°C)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5FB14F-7DE8-1646-BA48-FE8BADDA09FC}"/>
                </a:ext>
              </a:extLst>
            </p:cNvPr>
            <p:cNvSpPr txBox="1"/>
            <p:nvPr/>
          </p:nvSpPr>
          <p:spPr>
            <a:xfrm>
              <a:off x="2910525" y="2380339"/>
              <a:ext cx="7207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latin typeface="Arial" panose="020B0604020202020204" pitchFamily="34" charset="0"/>
                  <a:cs typeface="Arial" panose="020B0604020202020204" pitchFamily="34" charset="0"/>
                </a:rPr>
                <a:t>85°F (29°C)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C24B36-3C13-754E-BC3C-439218BC92C6}"/>
                </a:ext>
              </a:extLst>
            </p:cNvPr>
            <p:cNvSpPr txBox="1"/>
            <p:nvPr/>
          </p:nvSpPr>
          <p:spPr>
            <a:xfrm>
              <a:off x="2910525" y="2126339"/>
              <a:ext cx="7207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latin typeface="Arial" panose="020B0604020202020204" pitchFamily="34" charset="0"/>
                  <a:cs typeface="Arial" panose="020B0604020202020204" pitchFamily="34" charset="0"/>
                </a:rPr>
                <a:t>90°F (32°C)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AAC7EB-480E-AB42-A065-37895153070A}"/>
                </a:ext>
              </a:extLst>
            </p:cNvPr>
            <p:cNvSpPr txBox="1"/>
            <p:nvPr/>
          </p:nvSpPr>
          <p:spPr>
            <a:xfrm>
              <a:off x="2910525" y="1859273"/>
              <a:ext cx="7207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95°F (35°C)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AE1621-022B-C346-9CD5-147996C7ACB1}"/>
                </a:ext>
              </a:extLst>
            </p:cNvPr>
            <p:cNvSpPr txBox="1"/>
            <p:nvPr/>
          </p:nvSpPr>
          <p:spPr>
            <a:xfrm>
              <a:off x="2910525" y="1628183"/>
              <a:ext cx="76986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100°F (38°C)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9BBB7922-F5D9-B043-94B9-8FF2921E0846}"/>
                </a:ext>
              </a:extLst>
            </p:cNvPr>
            <p:cNvSpPr/>
            <p:nvPr/>
          </p:nvSpPr>
          <p:spPr>
            <a:xfrm>
              <a:off x="2458766" y="2211846"/>
              <a:ext cx="186043" cy="1028698"/>
            </a:xfrm>
            <a:prstGeom prst="leftBrace">
              <a:avLst>
                <a:gd name="adj1" fmla="val 8333"/>
                <a:gd name="adj2" fmla="val 50468"/>
              </a:avLst>
            </a:prstGeom>
            <a:ln w="15875"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49EACD-0351-F041-9903-B82C49534825}"/>
                </a:ext>
              </a:extLst>
            </p:cNvPr>
            <p:cNvSpPr txBox="1"/>
            <p:nvPr/>
          </p:nvSpPr>
          <p:spPr>
            <a:xfrm>
              <a:off x="0" y="2453281"/>
              <a:ext cx="2398273" cy="76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88" b="1" dirty="0">
                  <a:latin typeface="Arial" panose="020B0604020202020204" pitchFamily="34" charset="0"/>
                  <a:cs typeface="Arial" panose="020B0604020202020204" pitchFamily="34" charset="0"/>
                </a:rPr>
                <a:t>Optimum Chemical Temperature </a:t>
              </a:r>
              <a:br>
                <a:rPr lang="en-US" sz="788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88" b="1" dirty="0">
                  <a:latin typeface="Arial" panose="020B0604020202020204" pitchFamily="34" charset="0"/>
                  <a:cs typeface="Arial" panose="020B0604020202020204" pitchFamily="34" charset="0"/>
                </a:rPr>
                <a:t>at Time of Application</a:t>
              </a:r>
            </a:p>
            <a:p>
              <a:pPr algn="r"/>
              <a:r>
                <a:rPr lang="en-US" sz="788" dirty="0">
                  <a:latin typeface="Arial" panose="020B0604020202020204" pitchFamily="34" charset="0"/>
                  <a:cs typeface="Arial" panose="020B0604020202020204" pitchFamily="34" charset="0"/>
                </a:rPr>
                <a:t>(Process core chemical temperatu</a:t>
              </a:r>
              <a:r>
                <a:rPr lang="en-US" sz="675" dirty="0">
                  <a:latin typeface="Arial" panose="020B0604020202020204" pitchFamily="34" charset="0"/>
                  <a:cs typeface="Arial" panose="020B0604020202020204" pitchFamily="34" charset="0"/>
                </a:rPr>
                <a:t>re)</a:t>
              </a:r>
            </a:p>
          </p:txBody>
        </p: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00E2140A-60AE-AA4E-A531-9DEF0F192BCE}"/>
                </a:ext>
              </a:extLst>
            </p:cNvPr>
            <p:cNvSpPr/>
            <p:nvPr/>
          </p:nvSpPr>
          <p:spPr>
            <a:xfrm>
              <a:off x="2463019" y="3243012"/>
              <a:ext cx="186043" cy="1897443"/>
            </a:xfrm>
            <a:prstGeom prst="leftBrace">
              <a:avLst>
                <a:gd name="adj1" fmla="val 8333"/>
                <a:gd name="adj2" fmla="val 50468"/>
              </a:avLst>
            </a:prstGeom>
            <a:ln w="15875"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EA19CC-903C-E74C-85BF-68871B126590}"/>
                </a:ext>
              </a:extLst>
            </p:cNvPr>
            <p:cNvSpPr txBox="1"/>
            <p:nvPr/>
          </p:nvSpPr>
          <p:spPr>
            <a:xfrm>
              <a:off x="7021" y="4011260"/>
              <a:ext cx="2398273" cy="44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88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788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88" b="1" dirty="0">
                  <a:latin typeface="Arial" panose="020B0604020202020204" pitchFamily="34" charset="0"/>
                  <a:cs typeface="Arial" panose="020B0604020202020204" pitchFamily="34" charset="0"/>
                </a:rPr>
                <a:t>Temperature Range</a:t>
              </a:r>
              <a:endParaRPr lang="en-US" sz="67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7045C4-C843-5849-859C-A7E7EF065F5B}"/>
                </a:ext>
              </a:extLst>
            </p:cNvPr>
            <p:cNvSpPr txBox="1"/>
            <p:nvPr/>
          </p:nvSpPr>
          <p:spPr>
            <a:xfrm>
              <a:off x="3488681" y="1600833"/>
              <a:ext cx="104502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25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Maximum Storage Temperature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E8B87B-7A17-FC41-9BD1-A886FFEF965C}"/>
                </a:ext>
              </a:extLst>
            </p:cNvPr>
            <p:cNvSpPr txBox="1"/>
            <p:nvPr/>
          </p:nvSpPr>
          <p:spPr>
            <a:xfrm>
              <a:off x="3487077" y="4111764"/>
              <a:ext cx="1045027" cy="29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25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 Storage Temperature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0F84D5-95BA-D148-8DED-33C871B6C2EF}"/>
                </a:ext>
              </a:extLst>
            </p:cNvPr>
            <p:cNvSpPr txBox="1"/>
            <p:nvPr/>
          </p:nvSpPr>
          <p:spPr>
            <a:xfrm>
              <a:off x="3484713" y="4899898"/>
              <a:ext cx="1045027" cy="29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25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 Surface Temperature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09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31C2DB-747F-8341-9B84-BA90F9479FC1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5656263" cy="857250"/>
          </a:xfrm>
        </p:spPr>
        <p:txBody>
          <a:bodyPr>
            <a:noAutofit/>
          </a:bodyPr>
          <a:lstStyle/>
          <a:p>
            <a:r>
              <a:rPr lang="en-US" sz="3600" dirty="0"/>
              <a:t>Flexible FAST </a:t>
            </a:r>
            <a:br>
              <a:rPr lang="en-US" sz="3600" dirty="0"/>
            </a:br>
            <a:r>
              <a:rPr lang="en-US" sz="3600" dirty="0"/>
              <a:t>Drum Setup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1901612"/>
            <a:ext cx="5312089" cy="1340274"/>
            <a:chOff x="739832" y="1083975"/>
            <a:chExt cx="3390102" cy="8553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With the help of another person, carefully stand the PJR Cart in an upright position.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DO NOT ATTEMPT WITH ONLY ONE PERSON.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2</a:t>
              </a:r>
            </a:p>
          </p:txBody>
        </p:sp>
      </p:grpSp>
      <p:pic>
        <p:nvPicPr>
          <p:cNvPr id="10" name="Picture 9" descr="A picture containing blue, large, person, standing&#10;&#10;Description automatically generated">
            <a:extLst>
              <a:ext uri="{FF2B5EF4-FFF2-40B4-BE49-F238E27FC236}">
                <a16:creationId xmlns:a16="http://schemas.microsoft.com/office/drawing/2014/main" id="{6CB847C8-1469-FA42-88E7-B4282BD58F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61"/>
          <a:stretch/>
        </p:blipFill>
        <p:spPr>
          <a:xfrm>
            <a:off x="5656729" y="934349"/>
            <a:ext cx="3254186" cy="3041315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912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AE3DE2-DA28-6948-86C2-C0B342DBA05A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1400"/>
            <a:ext cx="5656263" cy="857250"/>
          </a:xfrm>
        </p:spPr>
        <p:txBody>
          <a:bodyPr>
            <a:noAutofit/>
          </a:bodyPr>
          <a:lstStyle/>
          <a:p>
            <a:r>
              <a:rPr lang="en-US" sz="3600" dirty="0"/>
              <a:t>Flexible FAST </a:t>
            </a:r>
            <a:br>
              <a:rPr lang="en-US" sz="3600" dirty="0"/>
            </a:br>
            <a:r>
              <a:rPr lang="en-US" sz="3600" dirty="0"/>
              <a:t>Drum Setup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1528598"/>
            <a:ext cx="5312089" cy="1340274"/>
            <a:chOff x="739832" y="1083975"/>
            <a:chExt cx="3390102" cy="8553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Carefully open the Flexible FAST drums and connect the PJR fittings.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USE WHITE LITHIUM GREASE AT EVERY CONNECTION BEFORE FITTINGS ARE INSTALLED.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53E2E37-6288-F840-9F2C-601996B7724E}"/>
              </a:ext>
            </a:extLst>
          </p:cNvPr>
          <p:cNvSpPr txBox="1"/>
          <p:nvPr/>
        </p:nvSpPr>
        <p:spPr>
          <a:xfrm>
            <a:off x="1506073" y="3044647"/>
            <a:ext cx="3962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lvl="1" indent="-276225">
              <a:buFont typeface="+mj-lt"/>
              <a:buAutoNum type="alphaLcPeriod"/>
            </a:pPr>
            <a:r>
              <a:rPr lang="en-US" sz="1700" b="1" dirty="0"/>
              <a:t>The large bung fitting connects </a:t>
            </a:r>
            <a:br>
              <a:rPr lang="en-US" sz="1700" b="1" dirty="0"/>
            </a:br>
            <a:r>
              <a:rPr lang="en-US" sz="1700" b="1" dirty="0"/>
              <a:t>to the desiccant dryer.</a:t>
            </a:r>
          </a:p>
          <a:p>
            <a:pPr marL="276225" lvl="1" indent="-276225">
              <a:buFont typeface="+mj-lt"/>
              <a:buAutoNum type="alphaLcPeriod"/>
            </a:pPr>
            <a:r>
              <a:rPr lang="en-US" sz="1700" b="1" dirty="0"/>
              <a:t>The small bung fitting connects the drum to the machine.</a:t>
            </a:r>
          </a:p>
          <a:p>
            <a:pPr marL="276225" indent="-276225"/>
            <a:endParaRPr lang="en-US" dirty="0"/>
          </a:p>
        </p:txBody>
      </p:sp>
      <p:pic>
        <p:nvPicPr>
          <p:cNvPr id="12" name="Picture 11" descr="A picture containing sitting, car, motorcycle, parking&#10;&#10;Description automatically generated">
            <a:extLst>
              <a:ext uri="{FF2B5EF4-FFF2-40B4-BE49-F238E27FC236}">
                <a16:creationId xmlns:a16="http://schemas.microsoft.com/office/drawing/2014/main" id="{1FE44430-662A-C940-AEF1-0957BB646D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5"/>
          <a:stretch/>
        </p:blipFill>
        <p:spPr>
          <a:xfrm>
            <a:off x="5662913" y="2419850"/>
            <a:ext cx="3248001" cy="249016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1" name="Picture 10" descr="A picture containing bicycle, sitting, blue, motorcycle&#10;&#10;Description automatically generated">
            <a:extLst>
              <a:ext uri="{FF2B5EF4-FFF2-40B4-BE49-F238E27FC236}">
                <a16:creationId xmlns:a16="http://schemas.microsoft.com/office/drawing/2014/main" id="{01D51DE1-7BC5-7743-BC6E-79F8E1A3EF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727" y="0"/>
            <a:ext cx="3254187" cy="2440640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0546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1F87F3-CB3E-9F49-BDD3-6224C943CAC9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5656263" cy="857250"/>
          </a:xfrm>
        </p:spPr>
        <p:txBody>
          <a:bodyPr>
            <a:noAutofit/>
          </a:bodyPr>
          <a:lstStyle/>
          <a:p>
            <a:r>
              <a:rPr lang="en-US" sz="3600" dirty="0"/>
              <a:t>Flexible FAST </a:t>
            </a:r>
            <a:br>
              <a:rPr lang="en-US" sz="3600" dirty="0"/>
            </a:br>
            <a:r>
              <a:rPr lang="en-US" sz="3600" dirty="0"/>
              <a:t>Drum Setup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1901612"/>
            <a:ext cx="5312089" cy="1872330"/>
            <a:chOff x="739832" y="1083975"/>
            <a:chExt cx="3390102" cy="11948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11948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Using the color-coded labels located on the backside (or drum side) of the PJR, place each drum in a vertical position next to the PJR cart.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Ensure each drum corresponds with the proper </a:t>
              </a:r>
            </a:p>
            <a:p>
              <a:pPr marL="404812" lvl="1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A- and B-side.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4</a:t>
              </a:r>
            </a:p>
          </p:txBody>
        </p:sp>
      </p:grpSp>
      <p:pic>
        <p:nvPicPr>
          <p:cNvPr id="13" name="Picture 12" descr="A picture containing cable, meter&#10;&#10;Description automatically generated">
            <a:extLst>
              <a:ext uri="{FF2B5EF4-FFF2-40B4-BE49-F238E27FC236}">
                <a16:creationId xmlns:a16="http://schemas.microsoft.com/office/drawing/2014/main" id="{1860A355-7825-1143-A78D-4F77827B80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726" y="1234687"/>
            <a:ext cx="3254187" cy="2440640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8764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/>
              <a:t>Flexible FAST </a:t>
            </a:r>
            <a:br>
              <a:rPr lang="en-US" sz="3600" dirty="0"/>
            </a:br>
            <a:r>
              <a:rPr lang="en-US" sz="3600" dirty="0"/>
              <a:t>Drum Setup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1901612"/>
            <a:ext cx="8351124" cy="1340274"/>
            <a:chOff x="739832" y="1083975"/>
            <a:chExt cx="5329572" cy="8553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0" y="1083975"/>
              <a:ext cx="4891584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Once all fittings have been installed and are absent of air/fluid leaks,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you may then carefully place the drums onto the drum rack while it is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in its vertical position.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5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53E2E37-6288-F840-9F2C-601996B7724E}"/>
              </a:ext>
            </a:extLst>
          </p:cNvPr>
          <p:cNvSpPr txBox="1"/>
          <p:nvPr/>
        </p:nvSpPr>
        <p:spPr>
          <a:xfrm>
            <a:off x="1362635" y="3417661"/>
            <a:ext cx="641872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700" b="1" dirty="0"/>
              <a:t>NOTE: </a:t>
            </a:r>
            <a:r>
              <a:rPr lang="en-US" sz="1700" dirty="0"/>
              <a:t>Once the A- and B-sides have been designated, </a:t>
            </a:r>
            <a:br>
              <a:rPr lang="en-US" sz="1700" b="1" dirty="0"/>
            </a:br>
            <a:r>
              <a:rPr lang="en-US" sz="1700" b="1" dirty="0"/>
              <a:t>DO NOT CROSS-CONTAMINATE WITH OPPOSITE CHEMICAL AT ANY TIME.</a:t>
            </a:r>
          </a:p>
        </p:txBody>
      </p:sp>
    </p:spTree>
    <p:extLst>
      <p:ext uri="{BB962C8B-B14F-4D97-AF65-F5344CB8AC3E}">
        <p14:creationId xmlns:p14="http://schemas.microsoft.com/office/powerpoint/2010/main" val="2852502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3DD255-EEDC-F84C-9163-418555A5697E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5656263" cy="857250"/>
          </a:xfrm>
        </p:spPr>
        <p:txBody>
          <a:bodyPr>
            <a:noAutofit/>
          </a:bodyPr>
          <a:lstStyle/>
          <a:p>
            <a:r>
              <a:rPr lang="en-US" sz="3600" dirty="0"/>
              <a:t>Flexible FAST </a:t>
            </a:r>
            <a:br>
              <a:rPr lang="en-US" sz="3600" dirty="0"/>
            </a:br>
            <a:r>
              <a:rPr lang="en-US" sz="3600" dirty="0"/>
              <a:t>Drum Setup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1901612"/>
            <a:ext cx="5312089" cy="1340274"/>
            <a:chOff x="739832" y="1083975"/>
            <a:chExt cx="3390102" cy="8553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18288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Secure drums firmly to the cart using the provided ratchet straps. Make sure drum straps are in the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locked position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before proceeding to the next step.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6</a:t>
              </a:r>
            </a:p>
          </p:txBody>
        </p:sp>
      </p:grpSp>
      <p:pic>
        <p:nvPicPr>
          <p:cNvPr id="13" name="Picture 12" descr="A picture containing blue&#10;&#10;Description automatically generated">
            <a:extLst>
              <a:ext uri="{FF2B5EF4-FFF2-40B4-BE49-F238E27FC236}">
                <a16:creationId xmlns:a16="http://schemas.microsoft.com/office/drawing/2014/main" id="{D53D3AD3-BA85-9547-A17D-1543CA7A6B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728" y="1234687"/>
            <a:ext cx="3254187" cy="2440640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150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BCF7A4-6BCB-E14E-9621-8F0BC093D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563" y="391926"/>
            <a:ext cx="5024874" cy="1304942"/>
          </a:xfr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409B4248-9457-2F47-97A1-5D30349EB813}"/>
              </a:ext>
            </a:extLst>
          </p:cNvPr>
          <p:cNvSpPr/>
          <p:nvPr/>
        </p:nvSpPr>
        <p:spPr>
          <a:xfrm>
            <a:off x="4300695" y="2225130"/>
            <a:ext cx="5476352" cy="934400"/>
          </a:xfrm>
          <a:prstGeom prst="parallelogram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mower, table, toy, small&#10;&#10;Description automatically generated">
            <a:extLst>
              <a:ext uri="{FF2B5EF4-FFF2-40B4-BE49-F238E27FC236}">
                <a16:creationId xmlns:a16="http://schemas.microsoft.com/office/drawing/2014/main" id="{C22F2D36-C249-FA41-89B7-1F4F03500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71" y="1787351"/>
            <a:ext cx="3693587" cy="29126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EB2DD6-3AF8-5E48-951E-1972180BB3C0}"/>
              </a:ext>
            </a:extLst>
          </p:cNvPr>
          <p:cNvSpPr txBox="1"/>
          <p:nvPr/>
        </p:nvSpPr>
        <p:spPr>
          <a:xfrm>
            <a:off x="4501661" y="2371411"/>
            <a:ext cx="464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the machine’s capabilities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components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D378DA4-5417-2340-A77A-E1A5F83ADA82}"/>
              </a:ext>
            </a:extLst>
          </p:cNvPr>
          <p:cNvSpPr/>
          <p:nvPr/>
        </p:nvSpPr>
        <p:spPr>
          <a:xfrm>
            <a:off x="4042358" y="3340497"/>
            <a:ext cx="5476352" cy="934400"/>
          </a:xfrm>
          <a:prstGeom prst="parallelogram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58246-2432-A647-B62F-DFED8A74192B}"/>
              </a:ext>
            </a:extLst>
          </p:cNvPr>
          <p:cNvSpPr txBox="1"/>
          <p:nvPr/>
        </p:nvSpPr>
        <p:spPr>
          <a:xfrm>
            <a:off x="4243324" y="3486778"/>
            <a:ext cx="476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instructions for operation,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shutdown, maintenance,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3966161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0D4E74-5193-BC4A-A96A-A44A50D04152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7229"/>
            <a:ext cx="5656263" cy="857250"/>
          </a:xfrm>
        </p:spPr>
        <p:txBody>
          <a:bodyPr>
            <a:noAutofit/>
          </a:bodyPr>
          <a:lstStyle/>
          <a:p>
            <a:r>
              <a:rPr lang="en-US" sz="3600" dirty="0"/>
              <a:t>Flexible FAST </a:t>
            </a:r>
            <a:br>
              <a:rPr lang="en-US" sz="3600" dirty="0"/>
            </a:br>
            <a:r>
              <a:rPr lang="en-US" sz="3600" dirty="0"/>
              <a:t>Drum Setup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1427478"/>
            <a:ext cx="5312089" cy="1340274"/>
            <a:chOff x="739832" y="1083975"/>
            <a:chExt cx="3390102" cy="8553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27432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Connect corresponding cam lock fitting to A and B drums and ensure vent pipes remain capped.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7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53E2E37-6288-F840-9F2C-601996B7724E}"/>
              </a:ext>
            </a:extLst>
          </p:cNvPr>
          <p:cNvSpPr txBox="1"/>
          <p:nvPr/>
        </p:nvSpPr>
        <p:spPr>
          <a:xfrm>
            <a:off x="1165410" y="2918876"/>
            <a:ext cx="453614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lvl="1" indent="-276225">
              <a:buFont typeface="+mj-lt"/>
              <a:buAutoNum type="alphaLcPeriod"/>
            </a:pPr>
            <a:r>
              <a:rPr lang="en-US" sz="1700" b="1" dirty="0"/>
              <a:t>DOUBLE CHECK ALL FITTINGS AND CLIPS to ensure everything is secure and tightened.</a:t>
            </a:r>
          </a:p>
          <a:p>
            <a:pPr marL="276225" lvl="1" indent="-276225">
              <a:buFont typeface="+mj-lt"/>
              <a:buAutoNum type="alphaLcPeriod"/>
            </a:pPr>
            <a:r>
              <a:rPr lang="en-US" sz="1700" b="1" dirty="0"/>
              <a:t>DOUBLE CHECK FLUID VALVES to ensure they are in the closed position.</a:t>
            </a:r>
          </a:p>
        </p:txBody>
      </p:sp>
      <p:pic>
        <p:nvPicPr>
          <p:cNvPr id="13" name="Picture 12" descr="A picture containing indoor, sitting, table, counter&#10;&#10;Description automatically generated">
            <a:extLst>
              <a:ext uri="{FF2B5EF4-FFF2-40B4-BE49-F238E27FC236}">
                <a16:creationId xmlns:a16="http://schemas.microsoft.com/office/drawing/2014/main" id="{F5A5B0FF-BB17-4043-A519-7F0BA13105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263" y="1234411"/>
            <a:ext cx="3254923" cy="2441192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8836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FAE7C94-6D9F-284F-9BA7-938607DCEE9C}"/>
              </a:ext>
            </a:extLst>
          </p:cNvPr>
          <p:cNvSpPr/>
          <p:nvPr/>
        </p:nvSpPr>
        <p:spPr>
          <a:xfrm>
            <a:off x="5656728" y="0"/>
            <a:ext cx="3254187" cy="51434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4584"/>
            <a:ext cx="5656263" cy="857250"/>
          </a:xfrm>
        </p:spPr>
        <p:txBody>
          <a:bodyPr>
            <a:noAutofit/>
          </a:bodyPr>
          <a:lstStyle/>
          <a:p>
            <a:r>
              <a:rPr lang="en-US" sz="3600" dirty="0"/>
              <a:t>Flexible FAST </a:t>
            </a:r>
            <a:br>
              <a:rPr lang="en-US" sz="3600" dirty="0"/>
            </a:br>
            <a:r>
              <a:rPr lang="en-US" sz="3600" dirty="0"/>
              <a:t>Drum Setup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1449868"/>
            <a:ext cx="5312089" cy="1340274"/>
            <a:chOff x="739832" y="1083975"/>
            <a:chExt cx="3390102" cy="8553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274320" rtlCol="0" anchor="ctr"/>
            <a:lstStyle/>
            <a:p>
              <a:pPr marL="404812" lvl="1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With the help of another person, </a:t>
              </a:r>
              <a:b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pull the PJR Cart down from the upright position.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8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53E2E37-6288-F840-9F2C-601996B7724E}"/>
              </a:ext>
            </a:extLst>
          </p:cNvPr>
          <p:cNvSpPr txBox="1"/>
          <p:nvPr/>
        </p:nvSpPr>
        <p:spPr>
          <a:xfrm>
            <a:off x="1165410" y="3058605"/>
            <a:ext cx="4177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700" b="1" dirty="0"/>
              <a:t>Pull the PJR Cart all the way down so that the drums are parallel to the deck. Ensure both the wheels and rear legs are firmly on the deck.</a:t>
            </a:r>
          </a:p>
        </p:txBody>
      </p:sp>
      <p:pic>
        <p:nvPicPr>
          <p:cNvPr id="10" name="Picture 9" descr="A close up of a cart&#10;&#10;Description automatically generated">
            <a:extLst>
              <a:ext uri="{FF2B5EF4-FFF2-40B4-BE49-F238E27FC236}">
                <a16:creationId xmlns:a16="http://schemas.microsoft.com/office/drawing/2014/main" id="{689DEA34-13F8-7041-850C-733C80C7B1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728" y="1351233"/>
            <a:ext cx="3254187" cy="2440640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3440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61567-1B46-2B49-98CB-DA5979D64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06502"/>
            <a:ext cx="7772400" cy="811445"/>
          </a:xfrm>
        </p:spPr>
        <p:txBody>
          <a:bodyPr/>
          <a:lstStyle/>
          <a:p>
            <a:r>
              <a:rPr lang="en-US" dirty="0"/>
              <a:t>Changing Drums</a:t>
            </a:r>
          </a:p>
        </p:txBody>
      </p:sp>
    </p:spTree>
    <p:extLst>
      <p:ext uri="{BB962C8B-B14F-4D97-AF65-F5344CB8AC3E}">
        <p14:creationId xmlns:p14="http://schemas.microsoft.com/office/powerpoint/2010/main" val="1473980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33312-7E76-8A42-9E81-556CCB17ED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12950"/>
            <a:ext cx="3389313" cy="857250"/>
          </a:xfrm>
        </p:spPr>
        <p:txBody>
          <a:bodyPr>
            <a:noAutofit/>
          </a:bodyPr>
          <a:lstStyle/>
          <a:p>
            <a:r>
              <a:rPr lang="en-US" sz="3600" dirty="0"/>
              <a:t>Switching </a:t>
            </a:r>
            <a:br>
              <a:rPr lang="en-US" sz="3600" dirty="0"/>
            </a:br>
            <a:r>
              <a:rPr lang="en-US" sz="3600" dirty="0"/>
              <a:t>out Flexible FAST Drums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DC053-9D3E-8043-A50A-9D2621B8895E}"/>
              </a:ext>
            </a:extLst>
          </p:cNvPr>
          <p:cNvGrpSpPr/>
          <p:nvPr/>
        </p:nvGrpSpPr>
        <p:grpSpPr>
          <a:xfrm>
            <a:off x="3388836" y="908118"/>
            <a:ext cx="5755164" cy="752463"/>
            <a:chOff x="739832" y="1083974"/>
            <a:chExt cx="5755164" cy="7524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EF8E1-0F7C-0B4A-86E6-4D3B3B1F5A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Ensure Flexible FAST Drums are strapped to the cart and the storage compartment is </a:t>
              </a:r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closed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 and in a </a:t>
              </a:r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locked position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BA6AD64-AE3A-F445-B7C8-08A42DFA9D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EC4E9F-A397-6E47-BCE5-2C09B90EA5C0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36F7294-3B3E-A84A-B97D-F29F7BAB589E}"/>
              </a:ext>
            </a:extLst>
          </p:cNvPr>
          <p:cNvGrpSpPr/>
          <p:nvPr/>
        </p:nvGrpSpPr>
        <p:grpSpPr>
          <a:xfrm>
            <a:off x="3388836" y="122604"/>
            <a:ext cx="5755164" cy="752463"/>
            <a:chOff x="739832" y="1083974"/>
            <a:chExt cx="5755164" cy="75246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23B4A17-FF6E-1140-B055-6C417314C8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Ensure all fluid valves are </a:t>
              </a:r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closed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 and machine </a:t>
              </a:r>
              <a:b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has been properly powered down.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827977E-CC91-4F4F-AE11-2EBA220A87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2EB8CE2-CF4E-A04B-B038-0839B5A39977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933FCF-DFAF-5D4D-8907-54F9A158C97F}"/>
              </a:ext>
            </a:extLst>
          </p:cNvPr>
          <p:cNvGrpSpPr/>
          <p:nvPr/>
        </p:nvGrpSpPr>
        <p:grpSpPr>
          <a:xfrm>
            <a:off x="3388836" y="1693632"/>
            <a:ext cx="5755164" cy="752463"/>
            <a:chOff x="739832" y="1083974"/>
            <a:chExt cx="5755164" cy="75246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E3AEC8C-D68C-7043-94DE-B7BEC09AF6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With the help of another person, </a:t>
              </a:r>
              <a:b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carefully stand the PJR cart in an upright position. </a:t>
              </a:r>
              <a:b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DO NOT ATTEMPT with only one person.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EF967CC-01B1-204A-B4D7-E879A3591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18A6BCB-7DD3-1E49-A8F2-8BFF8423EE7D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67DE81-6E8E-C744-855E-52285141BAEC}"/>
              </a:ext>
            </a:extLst>
          </p:cNvPr>
          <p:cNvGrpSpPr/>
          <p:nvPr/>
        </p:nvGrpSpPr>
        <p:grpSpPr>
          <a:xfrm>
            <a:off x="3388836" y="2479146"/>
            <a:ext cx="5755164" cy="752463"/>
            <a:chOff x="739832" y="1083974"/>
            <a:chExt cx="5755164" cy="75246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CC39F18-0D27-7D46-BF5B-0577EBC59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Remove ratchet straps from the drums.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7F7A8AE-8FD2-FD46-B18E-5D88A5C832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7D4F437-B6EF-7C4F-B49F-06C1043FF6DE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4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E7E02B1-42E8-0D44-8781-E49394566D79}"/>
              </a:ext>
            </a:extLst>
          </p:cNvPr>
          <p:cNvGrpSpPr/>
          <p:nvPr/>
        </p:nvGrpSpPr>
        <p:grpSpPr>
          <a:xfrm>
            <a:off x="3388836" y="3264660"/>
            <a:ext cx="5755164" cy="752463"/>
            <a:chOff x="739832" y="1083974"/>
            <a:chExt cx="5755164" cy="75246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5B59FC1-4560-3C40-8433-E22E5E462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Remove the PJR fittings from the used drums</a:t>
              </a:r>
              <a:b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 and install bung caps into the bung holes.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535B196-67A9-5C41-963D-299511803F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D3B9F-E32F-3A42-AF47-DBEA4A928F77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5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E38ABA3-006E-8641-9EFA-EE8B2B73ABBB}"/>
              </a:ext>
            </a:extLst>
          </p:cNvPr>
          <p:cNvGrpSpPr/>
          <p:nvPr/>
        </p:nvGrpSpPr>
        <p:grpSpPr>
          <a:xfrm>
            <a:off x="3388836" y="4050176"/>
            <a:ext cx="5755164" cy="752463"/>
            <a:chOff x="739832" y="1083974"/>
            <a:chExt cx="5755164" cy="75246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D0C8462-6881-3B49-B1A1-9D7347305B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To install new drums onto the PJR cart, refer to steps </a:t>
              </a:r>
              <a:b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4-8 from </a:t>
              </a:r>
              <a:r>
                <a:rPr lang="en-US" sz="13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Flexible FAST Drum Setup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8B5BA37-784E-B040-8D80-E043D73FC4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C5563D2-D2DB-A44A-AC69-1D94137C8AE9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941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8705-3131-4347-BF1F-34EB5C4B2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70643"/>
            <a:ext cx="7772400" cy="811445"/>
          </a:xfrm>
        </p:spPr>
        <p:txBody>
          <a:bodyPr/>
          <a:lstStyle/>
          <a:p>
            <a:r>
              <a:rPr lang="en-US" dirty="0"/>
              <a:t>Startup and Dispensing</a:t>
            </a:r>
          </a:p>
        </p:txBody>
      </p:sp>
    </p:spTree>
    <p:extLst>
      <p:ext uri="{BB962C8B-B14F-4D97-AF65-F5344CB8AC3E}">
        <p14:creationId xmlns:p14="http://schemas.microsoft.com/office/powerpoint/2010/main" val="729397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/>
              <a:t>Daily Startup and Dispensing Procedures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2381959"/>
            <a:ext cx="5312089" cy="1340274"/>
            <a:chOff x="739832" y="1083975"/>
            <a:chExt cx="3390102" cy="8553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Apply a small amount of pump lube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to each piston on the 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A-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side pumps.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1</a:t>
              </a:r>
            </a:p>
          </p:txBody>
        </p:sp>
      </p:grpSp>
      <p:pic>
        <p:nvPicPr>
          <p:cNvPr id="10" name="Picture 9" descr="A picture containing indoor, items, photo, different&#10;&#10;Description automatically generated">
            <a:extLst>
              <a:ext uri="{FF2B5EF4-FFF2-40B4-BE49-F238E27FC236}">
                <a16:creationId xmlns:a16="http://schemas.microsoft.com/office/drawing/2014/main" id="{AF076508-F0C8-1442-BE60-1637F77EB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640" y="1820997"/>
            <a:ext cx="3589408" cy="223795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8117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7650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/>
              <a:t>Daily Startup and Dispensing Procedures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6A9DE0-D219-8442-AFA9-BDE7E66B568E}"/>
              </a:ext>
            </a:extLst>
          </p:cNvPr>
          <p:cNvGrpSpPr/>
          <p:nvPr/>
        </p:nvGrpSpPr>
        <p:grpSpPr>
          <a:xfrm>
            <a:off x="344639" y="1353820"/>
            <a:ext cx="8351124" cy="1340274"/>
            <a:chOff x="739832" y="1083975"/>
            <a:chExt cx="5329572" cy="8553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EDE395-0CBB-7A46-8572-E34F7DEC37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0" y="1083975"/>
              <a:ext cx="4891584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274320" rtlCol="0" anchor="ctr"/>
            <a:lstStyle/>
            <a:p>
              <a:pPr marL="404812" lvl="1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If using a generator, place the generator in the tray between the drums. Ensure it is properly fueled and oiled.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1831A08-668B-224A-ABCC-14A1657F95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7E9A3B-55A6-8847-A7A4-EFD2BFA465C5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D3E8B9-277B-5E41-808F-0DC9DF063562}"/>
              </a:ext>
            </a:extLst>
          </p:cNvPr>
          <p:cNvGrpSpPr/>
          <p:nvPr/>
        </p:nvGrpSpPr>
        <p:grpSpPr>
          <a:xfrm>
            <a:off x="344639" y="2826360"/>
            <a:ext cx="8351124" cy="1340274"/>
            <a:chOff x="739832" y="1083975"/>
            <a:chExt cx="5329572" cy="8553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11C188-7AB6-C849-B843-27C042E99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0" y="1083975"/>
              <a:ext cx="4891584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274320" rtlCol="0" anchor="ctr"/>
            <a:lstStyle/>
            <a:p>
              <a:pPr marL="404812" lvl="1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Plug the PJR cord into your power source. </a:t>
              </a:r>
            </a:p>
            <a:p>
              <a:pPr marL="404812" lvl="1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DO NOT USE IDLE CONTROL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if using a generator.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277A40D-E531-6F4D-9CEE-828B9EE59C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447605-F42E-2448-B104-00C3FBF8BD81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2370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B0E34B-F6C8-2E4D-860B-48F35D1C78CD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5656263" cy="857250"/>
          </a:xfrm>
        </p:spPr>
        <p:txBody>
          <a:bodyPr>
            <a:noAutofit/>
          </a:bodyPr>
          <a:lstStyle/>
          <a:p>
            <a:r>
              <a:rPr lang="en-US" sz="3600" dirty="0"/>
              <a:t>Daily Startup and Dispensing Procedures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1901612"/>
            <a:ext cx="5312089" cy="1340274"/>
            <a:chOff x="739832" y="1083975"/>
            <a:chExt cx="3390102" cy="8553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18288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Remove the tape on the top and bottom sides of each desiccant drier. Install a desiccant drier into the vent fittings on each drum.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4</a:t>
              </a:r>
            </a:p>
          </p:txBody>
        </p:sp>
      </p:grpSp>
      <p:pic>
        <p:nvPicPr>
          <p:cNvPr id="9" name="Picture 8" descr="A picture containing sitting, table, blue, laying&#10;&#10;Description automatically generated">
            <a:extLst>
              <a:ext uri="{FF2B5EF4-FFF2-40B4-BE49-F238E27FC236}">
                <a16:creationId xmlns:a16="http://schemas.microsoft.com/office/drawing/2014/main" id="{6023DD11-313C-EC4A-8730-92212F3D7A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727" y="0"/>
            <a:ext cx="3255264" cy="2441450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0" name="Picture 9" descr="A picture containing cup, coffee, table, sitting&#10;&#10;Description automatically generated">
            <a:extLst>
              <a:ext uri="{FF2B5EF4-FFF2-40B4-BE49-F238E27FC236}">
                <a16:creationId xmlns:a16="http://schemas.microsoft.com/office/drawing/2014/main" id="{12707480-2A49-AC4C-B28A-F41573EF43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71"/>
          <a:stretch/>
        </p:blipFill>
        <p:spPr>
          <a:xfrm>
            <a:off x="6604446" y="2443532"/>
            <a:ext cx="1342489" cy="2458015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6380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EE837-E616-4D44-A4F5-DCFF7D038B7E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5656263" cy="857250"/>
          </a:xfrm>
        </p:spPr>
        <p:txBody>
          <a:bodyPr>
            <a:noAutofit/>
          </a:bodyPr>
          <a:lstStyle/>
          <a:p>
            <a:r>
              <a:rPr lang="en-US" sz="3600" dirty="0"/>
              <a:t>Daily Startup and Dispensing Procedures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1901612"/>
            <a:ext cx="5312089" cy="1340274"/>
            <a:chOff x="739832" y="1083975"/>
            <a:chExt cx="3390102" cy="8553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182880" rtlCol="0" anchor="ctr"/>
            <a:lstStyle/>
            <a:p>
              <a:pPr marL="404812" lvl="1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Before turning on the PJR machine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ensure that both recirculation valves are completely closed.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5</a:t>
              </a:r>
            </a:p>
          </p:txBody>
        </p:sp>
      </p:grpSp>
      <p:pic>
        <p:nvPicPr>
          <p:cNvPr id="11" name="Picture 10" descr="A picture containing toy, sitting, blue, small&#10;&#10;Description automatically generated">
            <a:extLst>
              <a:ext uri="{FF2B5EF4-FFF2-40B4-BE49-F238E27FC236}">
                <a16:creationId xmlns:a16="http://schemas.microsoft.com/office/drawing/2014/main" id="{5A017A83-3BB8-7E45-A4E8-544A02184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651" y="1234283"/>
            <a:ext cx="3255264" cy="2441448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5983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C859CC-65BD-B741-8BD5-0C8ABB54C5EB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5656263" cy="857250"/>
          </a:xfrm>
        </p:spPr>
        <p:txBody>
          <a:bodyPr>
            <a:noAutofit/>
          </a:bodyPr>
          <a:lstStyle/>
          <a:p>
            <a:r>
              <a:rPr lang="en-US" sz="3600" dirty="0"/>
              <a:t>Daily Startup and Dispensing Procedures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1901612"/>
            <a:ext cx="5312089" cy="1340274"/>
            <a:chOff x="739832" y="1083975"/>
            <a:chExt cx="3390102" cy="8553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182880" rtlCol="0" anchor="ctr"/>
            <a:lstStyle/>
            <a:p>
              <a:pPr marL="404812" lvl="1"/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Completely open both fluid valves leading from the drums.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6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F62177B-87DB-E449-94C3-A63210B91987}"/>
              </a:ext>
            </a:extLst>
          </p:cNvPr>
          <p:cNvSpPr txBox="1"/>
          <p:nvPr/>
        </p:nvSpPr>
        <p:spPr>
          <a:xfrm>
            <a:off x="1255057" y="3375080"/>
            <a:ext cx="417755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700" b="1" dirty="0"/>
              <a:t>You should see </a:t>
            </a:r>
            <a:r>
              <a:rPr lang="en-US" sz="1700" b="1" dirty="0">
                <a:solidFill>
                  <a:srgbClr val="FF0000"/>
                </a:solidFill>
              </a:rPr>
              <a:t>A-</a:t>
            </a:r>
            <a:r>
              <a:rPr lang="en-US" sz="1700" b="1" dirty="0"/>
              <a:t> and </a:t>
            </a:r>
            <a:r>
              <a:rPr lang="en-US" sz="1700" b="1" dirty="0">
                <a:solidFill>
                  <a:srgbClr val="00B0F0"/>
                </a:solidFill>
              </a:rPr>
              <a:t>B-</a:t>
            </a:r>
            <a:r>
              <a:rPr lang="en-US" sz="1700" b="1" dirty="0"/>
              <a:t>side materials fill up the clear tubing </a:t>
            </a:r>
            <a:br>
              <a:rPr lang="en-US" sz="1700" b="1" dirty="0"/>
            </a:br>
            <a:r>
              <a:rPr lang="en-US" sz="1700" b="1" dirty="0"/>
              <a:t>prior to the next step.</a:t>
            </a:r>
          </a:p>
        </p:txBody>
      </p:sp>
      <p:pic>
        <p:nvPicPr>
          <p:cNvPr id="10" name="Picture 9" descr="A picture containing sitting, table, small, close&#10;&#10;Description automatically generated">
            <a:extLst>
              <a:ext uri="{FF2B5EF4-FFF2-40B4-BE49-F238E27FC236}">
                <a16:creationId xmlns:a16="http://schemas.microsoft.com/office/drawing/2014/main" id="{C408F830-5063-E349-A9C5-E9CAC1241F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727" y="937163"/>
            <a:ext cx="3250556" cy="2437917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FB2AD7-53DC-224B-819F-0C8B60526A81}"/>
              </a:ext>
            </a:extLst>
          </p:cNvPr>
          <p:cNvSpPr txBox="1"/>
          <p:nvPr/>
        </p:nvSpPr>
        <p:spPr>
          <a:xfrm>
            <a:off x="5670776" y="3461873"/>
            <a:ext cx="3240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Fluid Valve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(closed position)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3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8DBA-5941-7A45-8919-CCBEAB4F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400" y="186832"/>
            <a:ext cx="5147733" cy="857250"/>
          </a:xfrm>
        </p:spPr>
        <p:txBody>
          <a:bodyPr/>
          <a:lstStyle/>
          <a:p>
            <a:pPr algn="l"/>
            <a:r>
              <a:rPr lang="en-US" dirty="0"/>
              <a:t>Basic Functions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44A37B-556B-6C48-A498-64667C765AA5}"/>
              </a:ext>
            </a:extLst>
          </p:cNvPr>
          <p:cNvGrpSpPr/>
          <p:nvPr/>
        </p:nvGrpSpPr>
        <p:grpSpPr>
          <a:xfrm>
            <a:off x="1037149" y="1186763"/>
            <a:ext cx="7069702" cy="1004752"/>
            <a:chOff x="848744" y="1243584"/>
            <a:chExt cx="5083088" cy="72241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33FC46-5967-7441-9BCB-4002214F7C20}"/>
                </a:ext>
              </a:extLst>
            </p:cNvPr>
            <p:cNvSpPr>
              <a:spLocks/>
            </p:cNvSpPr>
            <p:nvPr/>
          </p:nvSpPr>
          <p:spPr>
            <a:xfrm>
              <a:off x="1271541" y="1243584"/>
              <a:ext cx="4660291" cy="7214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5760" rIns="91440"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Able to dispense 2-part urethane </a:t>
              </a:r>
              <a:b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low-rise adhesive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A354A5C-908E-614E-A58A-73EF498685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744" y="1244537"/>
              <a:ext cx="721460" cy="7214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903CDE3-0427-A544-936A-F6515027E665}"/>
              </a:ext>
            </a:extLst>
          </p:cNvPr>
          <p:cNvGrpSpPr/>
          <p:nvPr/>
        </p:nvGrpSpPr>
        <p:grpSpPr>
          <a:xfrm>
            <a:off x="1037149" y="2405963"/>
            <a:ext cx="7069702" cy="1004752"/>
            <a:chOff x="848744" y="1243584"/>
            <a:chExt cx="5083088" cy="7224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7E8334-5F8B-7447-88F4-F11C78BD27EC}"/>
                </a:ext>
              </a:extLst>
            </p:cNvPr>
            <p:cNvSpPr>
              <a:spLocks/>
            </p:cNvSpPr>
            <p:nvPr/>
          </p:nvSpPr>
          <p:spPr>
            <a:xfrm>
              <a:off x="1271541" y="1243584"/>
              <a:ext cx="4660291" cy="7214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5760" rIns="91440"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Accommodates 5-Gal Jugs/BIB </a:t>
              </a:r>
              <a:b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and 15-Gal Drums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2A10370-9EAC-E645-B77C-B2F3116343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744" y="1244537"/>
              <a:ext cx="721460" cy="7214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270D2F-8672-EE49-8989-F341DD34F97E}"/>
              </a:ext>
            </a:extLst>
          </p:cNvPr>
          <p:cNvGrpSpPr/>
          <p:nvPr/>
        </p:nvGrpSpPr>
        <p:grpSpPr>
          <a:xfrm>
            <a:off x="1037149" y="3602585"/>
            <a:ext cx="7069702" cy="1004752"/>
            <a:chOff x="848744" y="1243584"/>
            <a:chExt cx="5083088" cy="7224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18AF04-23F2-474A-BA94-F28A646274A4}"/>
                </a:ext>
              </a:extLst>
            </p:cNvPr>
            <p:cNvSpPr>
              <a:spLocks/>
            </p:cNvSpPr>
            <p:nvPr/>
          </p:nvSpPr>
          <p:spPr>
            <a:xfrm>
              <a:off x="1271541" y="1243584"/>
              <a:ext cx="4660291" cy="7214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5760" rIns="91440"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Intended to increase production compared to Dual Cartridge, Dual Tanks, and PaceCart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64FDF2-28C1-5D4D-9277-543D3AF1B5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744" y="1244537"/>
              <a:ext cx="721460" cy="7214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44292ACF-3159-BB4E-B644-58FEBC2FA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149" y="1133581"/>
            <a:ext cx="1093102" cy="109310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63830ED-1018-A641-8835-5A852F0CB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149" y="2329335"/>
            <a:ext cx="1093102" cy="109310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C9A0916-31CD-B249-8267-3899114C1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149" y="3535137"/>
            <a:ext cx="1093102" cy="1093102"/>
          </a:xfrm>
          <a:prstGeom prst="rect">
            <a:avLst/>
          </a:prstGeom>
        </p:spPr>
      </p:pic>
      <p:pic>
        <p:nvPicPr>
          <p:cNvPr id="17" name="Content Placeholder 6">
            <a:extLst>
              <a:ext uri="{FF2B5EF4-FFF2-40B4-BE49-F238E27FC236}">
                <a16:creationId xmlns:a16="http://schemas.microsoft.com/office/drawing/2014/main" id="{D9276E58-0D24-F34A-A9C4-7239093CA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83" y="265634"/>
            <a:ext cx="2844336" cy="738664"/>
          </a:xfrm>
        </p:spPr>
      </p:pic>
    </p:spTree>
    <p:extLst>
      <p:ext uri="{BB962C8B-B14F-4D97-AF65-F5344CB8AC3E}">
        <p14:creationId xmlns:p14="http://schemas.microsoft.com/office/powerpoint/2010/main" val="1536432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27878C0-6DA5-004E-B3F3-2F894913C081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1129"/>
            <a:ext cx="5656263" cy="857250"/>
          </a:xfrm>
        </p:spPr>
        <p:txBody>
          <a:bodyPr>
            <a:noAutofit/>
          </a:bodyPr>
          <a:lstStyle/>
          <a:p>
            <a:r>
              <a:rPr lang="en-US" sz="3600" dirty="0"/>
              <a:t>Daily Startup and Dispensing Procedures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5A284B-F1F6-E64F-8EBC-CE8BCECBFCD8}"/>
              </a:ext>
            </a:extLst>
          </p:cNvPr>
          <p:cNvGrpSpPr/>
          <p:nvPr/>
        </p:nvGrpSpPr>
        <p:grpSpPr>
          <a:xfrm>
            <a:off x="344639" y="1347196"/>
            <a:ext cx="5312089" cy="1340274"/>
            <a:chOff x="739832" y="1083975"/>
            <a:chExt cx="3390102" cy="8553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871AE-A7E9-F64F-81B8-0E29D3004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Turn the orange power switch to “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on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31F4A0-3AB6-B247-827A-595F67ABF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AA8EFA-4033-4B4C-B253-F674E08D9318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7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7EEC7B-B5B7-1C47-80AA-FD097A171709}"/>
              </a:ext>
            </a:extLst>
          </p:cNvPr>
          <p:cNvGrpSpPr/>
          <p:nvPr/>
        </p:nvGrpSpPr>
        <p:grpSpPr>
          <a:xfrm>
            <a:off x="344639" y="2826373"/>
            <a:ext cx="5312089" cy="1340274"/>
            <a:chOff x="739832" y="1083975"/>
            <a:chExt cx="3390102" cy="85534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F9E977-B7B5-E14C-8312-B125837686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Without a mixing tip, open valves on the gun and set the flow dial to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 or 2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 This will start pulling material throughout the pump, hose, and gun.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893AE3-5A9B-7146-9083-895455123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FA05A0-1759-3548-A409-62EFFE0491C3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8</a:t>
              </a:r>
            </a:p>
          </p:txBody>
        </p:sp>
      </p:grpSp>
      <p:pic>
        <p:nvPicPr>
          <p:cNvPr id="19" name="Picture 18" descr="A picture containing small, blue, monitor, purple&#10;&#10;Description automatically generated">
            <a:extLst>
              <a:ext uri="{FF2B5EF4-FFF2-40B4-BE49-F238E27FC236}">
                <a16:creationId xmlns:a16="http://schemas.microsoft.com/office/drawing/2014/main" id="{9B610DFE-AE65-EF4B-B96E-BF416D8CD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87" t="29912" r="12209" b="29912"/>
          <a:stretch/>
        </p:blipFill>
        <p:spPr>
          <a:xfrm>
            <a:off x="5656189" y="0"/>
            <a:ext cx="3255264" cy="2213887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0" name="Picture 19" descr="A picture containing sitting, table, monitor, meter&#10;&#10;Description automatically generated">
            <a:extLst>
              <a:ext uri="{FF2B5EF4-FFF2-40B4-BE49-F238E27FC236}">
                <a16:creationId xmlns:a16="http://schemas.microsoft.com/office/drawing/2014/main" id="{529EA3CA-8B06-D449-81B2-E90A40D24C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189" y="2457624"/>
            <a:ext cx="3255264" cy="2441448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5151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6A9DE0-D219-8442-AFA9-BDE7E66B568E}"/>
              </a:ext>
            </a:extLst>
          </p:cNvPr>
          <p:cNvGrpSpPr/>
          <p:nvPr/>
        </p:nvGrpSpPr>
        <p:grpSpPr>
          <a:xfrm>
            <a:off x="344639" y="1352550"/>
            <a:ext cx="8351124" cy="1340274"/>
            <a:chOff x="739832" y="1083975"/>
            <a:chExt cx="5329572" cy="8553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EDE395-0CBB-7A46-8572-E34F7DEC37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0" y="1083975"/>
              <a:ext cx="4891584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0" rIns="274320" rtlCol="0" anchor="ctr"/>
            <a:lstStyle/>
            <a:p>
              <a:r>
                <a:rPr lang="en-US" dirty="0"/>
                <a:t>Check for two equal streams of </a:t>
              </a:r>
              <a:r>
                <a:rPr lang="en-US" b="1" dirty="0">
                  <a:solidFill>
                    <a:srgbClr val="FF0000"/>
                  </a:solidFill>
                </a:rPr>
                <a:t>A-</a:t>
              </a:r>
              <a:r>
                <a:rPr lang="en-US" dirty="0"/>
                <a:t> and </a:t>
              </a:r>
              <a:r>
                <a:rPr lang="en-US" b="1" dirty="0">
                  <a:solidFill>
                    <a:srgbClr val="00B0F0"/>
                  </a:solidFill>
                </a:rPr>
                <a:t>B-</a:t>
              </a:r>
              <a:r>
                <a:rPr lang="en-US" dirty="0"/>
                <a:t> chemical to visibly flow from the gun.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1831A08-668B-224A-ABCC-14A1657F95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7E9A3B-55A6-8847-A7A4-EFD2BFA465C5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9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D3E8B9-277B-5E41-808F-0DC9DF063562}"/>
              </a:ext>
            </a:extLst>
          </p:cNvPr>
          <p:cNvGrpSpPr/>
          <p:nvPr/>
        </p:nvGrpSpPr>
        <p:grpSpPr>
          <a:xfrm>
            <a:off x="344639" y="2825090"/>
            <a:ext cx="8351124" cy="1340274"/>
            <a:chOff x="739832" y="1083975"/>
            <a:chExt cx="5329572" cy="8553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11C188-7AB6-C849-B843-27C042E99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0" y="1083975"/>
              <a:ext cx="4891584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274320" rtlCol="0" anchor="ctr"/>
            <a:lstStyle/>
            <a:p>
              <a:pPr marL="404812" lvl="1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Once fluids are flowing evenly with no air pockets, close the fluid valves on the gun and turn the safety to “on”. Apply white lithium grease to the threads on a NEW static mixing tip and install mixing tip on the gun.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277A40D-E531-6F4D-9CEE-828B9EE59C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447605-F42E-2448-B104-00C3FBF8BD81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10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5DAA10BD-B548-3A48-B730-2D18EA35A8BB}"/>
              </a:ext>
            </a:extLst>
          </p:cNvPr>
          <p:cNvSpPr txBox="1">
            <a:spLocks/>
          </p:cNvSpPr>
          <p:nvPr/>
        </p:nvSpPr>
        <p:spPr>
          <a:xfrm>
            <a:off x="0" y="247650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09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/>
              <a:t>Daily Startup and Dispensing Procedures</a:t>
            </a:r>
          </a:p>
        </p:txBody>
      </p:sp>
    </p:spTree>
    <p:extLst>
      <p:ext uri="{BB962C8B-B14F-4D97-AF65-F5344CB8AC3E}">
        <p14:creationId xmlns:p14="http://schemas.microsoft.com/office/powerpoint/2010/main" val="1131036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5656263" cy="857250"/>
          </a:xfrm>
        </p:spPr>
        <p:txBody>
          <a:bodyPr>
            <a:noAutofit/>
          </a:bodyPr>
          <a:lstStyle/>
          <a:p>
            <a:r>
              <a:rPr lang="en-US" sz="3600" dirty="0"/>
              <a:t>Bead Application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1901612"/>
            <a:ext cx="5312089" cy="1340274"/>
            <a:chOff x="739832" y="1083975"/>
            <a:chExt cx="3390102" cy="8553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18288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When beads or ribbons are specified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 4”, 6”, or 12” on-center.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60106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11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AB04AAA-8603-C64B-8A10-76C2346486BF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group of people sitting at a beach&#10;&#10;Description automatically generated">
            <a:extLst>
              <a:ext uri="{FF2B5EF4-FFF2-40B4-BE49-F238E27FC236}">
                <a16:creationId xmlns:a16="http://schemas.microsoft.com/office/drawing/2014/main" id="{172F8AD6-4C0D-FC47-BF4B-F59831A6B3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16" t="41315"/>
          <a:stretch/>
        </p:blipFill>
        <p:spPr>
          <a:xfrm>
            <a:off x="5656264" y="1544982"/>
            <a:ext cx="3254188" cy="1739239"/>
          </a:xfrm>
          <a:prstGeom prst="roundRect">
            <a:avLst>
              <a:gd name="adj" fmla="val 15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379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42B649-E748-E248-9D3F-44166F33BB60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5656263" cy="857250"/>
          </a:xfrm>
        </p:spPr>
        <p:txBody>
          <a:bodyPr>
            <a:noAutofit/>
          </a:bodyPr>
          <a:lstStyle/>
          <a:p>
            <a:r>
              <a:rPr lang="en-US" sz="3600" dirty="0"/>
              <a:t>Daily Startup and Dispensing Procedures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1901612"/>
            <a:ext cx="5312089" cy="1340274"/>
            <a:chOff x="739832" y="1083975"/>
            <a:chExt cx="3390102" cy="8553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18288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With gun valves closed, turn the flow dial to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3-5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16879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a</a:t>
              </a:r>
            </a:p>
          </p:txBody>
        </p:sp>
      </p:grpSp>
      <p:pic>
        <p:nvPicPr>
          <p:cNvPr id="9" name="Picture 8" descr="A picture containing indoor, sitting, table, small&#10;&#10;Description automatically generated">
            <a:extLst>
              <a:ext uri="{FF2B5EF4-FFF2-40B4-BE49-F238E27FC236}">
                <a16:creationId xmlns:a16="http://schemas.microsoft.com/office/drawing/2014/main" id="{D5F34069-92E1-D642-AD51-304DEA3BF7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727" y="1332495"/>
            <a:ext cx="3255264" cy="2441448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20766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1591264-DB9B-4047-905D-8BD07D5D3C9E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5A284B-F1F6-E64F-8EBC-CE8BCECBFCD8}"/>
              </a:ext>
            </a:extLst>
          </p:cNvPr>
          <p:cNvGrpSpPr/>
          <p:nvPr/>
        </p:nvGrpSpPr>
        <p:grpSpPr>
          <a:xfrm>
            <a:off x="344639" y="1362574"/>
            <a:ext cx="5312089" cy="1340274"/>
            <a:chOff x="739832" y="1083975"/>
            <a:chExt cx="3390102" cy="8553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871AE-A7E9-F64F-81B8-0E29D3004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18288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Release the safety and open fluid valves on the gun to begin applying adhesive.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31F4A0-3AB6-B247-827A-595F67ABF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AA8EFA-4033-4B4C-B253-F674E08D9318}"/>
                </a:ext>
              </a:extLst>
            </p:cNvPr>
            <p:cNvSpPr txBox="1"/>
            <p:nvPr/>
          </p:nvSpPr>
          <p:spPr>
            <a:xfrm>
              <a:off x="748797" y="1139615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7EEC7B-B5B7-1C47-80AA-FD097A171709}"/>
              </a:ext>
            </a:extLst>
          </p:cNvPr>
          <p:cNvGrpSpPr/>
          <p:nvPr/>
        </p:nvGrpSpPr>
        <p:grpSpPr>
          <a:xfrm>
            <a:off x="344639" y="2841751"/>
            <a:ext cx="5312089" cy="1340274"/>
            <a:chOff x="739832" y="1083975"/>
            <a:chExt cx="3390102" cy="85534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F9E977-B7B5-E14C-8312-B125837686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Ensure the adhesive is dispensed at a minimum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½”- ¾” wet bead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and proper spacing is followed.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893AE3-5A9B-7146-9083-895455123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FA05A0-1759-3548-A409-62EFFE0491C3}"/>
                </a:ext>
              </a:extLst>
            </p:cNvPr>
            <p:cNvSpPr txBox="1"/>
            <p:nvPr/>
          </p:nvSpPr>
          <p:spPr>
            <a:xfrm>
              <a:off x="748797" y="1116879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c</a:t>
              </a:r>
            </a:p>
          </p:txBody>
        </p:sp>
      </p:grpSp>
      <p:pic>
        <p:nvPicPr>
          <p:cNvPr id="21" name="Picture 20" descr="A picture containing outdoor, bicycle, road, street&#10;&#10;Description automatically generated">
            <a:extLst>
              <a:ext uri="{FF2B5EF4-FFF2-40B4-BE49-F238E27FC236}">
                <a16:creationId xmlns:a16="http://schemas.microsoft.com/office/drawing/2014/main" id="{0A733633-445E-FC4D-A386-00A5B4F0B8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943" y="1372351"/>
            <a:ext cx="3254187" cy="2217202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FA354AE-5D3E-104F-97F2-F395ECB011C1}"/>
              </a:ext>
            </a:extLst>
          </p:cNvPr>
          <p:cNvSpPr txBox="1">
            <a:spLocks/>
          </p:cNvSpPr>
          <p:nvPr/>
        </p:nvSpPr>
        <p:spPr>
          <a:xfrm>
            <a:off x="0" y="261129"/>
            <a:ext cx="56562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09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/>
              <a:t>Daily Startup and Dispensing Procedures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0587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D2E014-D821-7C47-B931-9286EDFE5DA3}"/>
              </a:ext>
            </a:extLst>
          </p:cNvPr>
          <p:cNvSpPr/>
          <p:nvPr/>
        </p:nvSpPr>
        <p:spPr>
          <a:xfrm>
            <a:off x="589925" y="878004"/>
            <a:ext cx="3785616" cy="6402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 indent="9525" algn="ctr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Wet Bead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64000C-EAAE-784F-9A4D-8A06563D37A5}"/>
              </a:ext>
            </a:extLst>
          </p:cNvPr>
          <p:cNvSpPr/>
          <p:nvPr/>
        </p:nvSpPr>
        <p:spPr>
          <a:xfrm>
            <a:off x="4770970" y="878004"/>
            <a:ext cx="3783105" cy="640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 indent="9525" algn="ctr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Foam Bead </a:t>
            </a:r>
            <a:b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String Time</a:t>
            </a:r>
          </a:p>
        </p:txBody>
      </p:sp>
      <p:pic>
        <p:nvPicPr>
          <p:cNvPr id="13" name="Picture 12" descr="A picture containing black, sitting, table, standing&#10;&#10;Description automatically generated">
            <a:extLst>
              <a:ext uri="{FF2B5EF4-FFF2-40B4-BE49-F238E27FC236}">
                <a16:creationId xmlns:a16="http://schemas.microsoft.com/office/drawing/2014/main" id="{AF3B8B8F-6B8E-2B43-9831-AD7F6B12A9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70" r="31084"/>
          <a:stretch/>
        </p:blipFill>
        <p:spPr>
          <a:xfrm>
            <a:off x="589925" y="1581750"/>
            <a:ext cx="3785616" cy="250357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 descr="A picture containing outdoor, road, mountain, small&#10;&#10;Description automatically generated">
            <a:extLst>
              <a:ext uri="{FF2B5EF4-FFF2-40B4-BE49-F238E27FC236}">
                <a16:creationId xmlns:a16="http://schemas.microsoft.com/office/drawing/2014/main" id="{6CB45B6A-A665-A540-84FD-9F78280717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05" t="38458" r="1152"/>
          <a:stretch/>
        </p:blipFill>
        <p:spPr>
          <a:xfrm>
            <a:off x="4769714" y="1594631"/>
            <a:ext cx="3785616" cy="249069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44654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81C2216-E3BF-264C-B427-A5389B0AEC6D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5656263" cy="857250"/>
          </a:xfrm>
        </p:spPr>
        <p:txBody>
          <a:bodyPr>
            <a:noAutofit/>
          </a:bodyPr>
          <a:lstStyle/>
          <a:p>
            <a:r>
              <a:rPr lang="en-US" sz="3600" dirty="0"/>
              <a:t>Splatter Application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1901612"/>
            <a:ext cx="5312089" cy="1340274"/>
            <a:chOff x="739832" y="1083975"/>
            <a:chExt cx="3390102" cy="8553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18288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The following equipment and settings listed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MUST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be followed for approved splatter application.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12</a:t>
              </a:r>
            </a:p>
          </p:txBody>
        </p:sp>
      </p:grpSp>
      <p:pic>
        <p:nvPicPr>
          <p:cNvPr id="9" name="Picture 8" descr="A picture containing snow, outdoor, covered, skiing&#10;&#10;Description automatically generated">
            <a:extLst>
              <a:ext uri="{FF2B5EF4-FFF2-40B4-BE49-F238E27FC236}">
                <a16:creationId xmlns:a16="http://schemas.microsoft.com/office/drawing/2014/main" id="{A139B7ED-0B48-C144-A140-99D29BF044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651" y="0"/>
            <a:ext cx="3255264" cy="2441448"/>
          </a:xfrm>
          <a:prstGeom prst="roundRect">
            <a:avLst>
              <a:gd name="adj" fmla="val 468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0" name="Picture 9" descr="A picture containing outdoor, bird, rain, side&#10;&#10;Description automatically generated">
            <a:extLst>
              <a:ext uri="{FF2B5EF4-FFF2-40B4-BE49-F238E27FC236}">
                <a16:creationId xmlns:a16="http://schemas.microsoft.com/office/drawing/2014/main" id="{4321A179-2F89-AA47-89C5-CCAF55058F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31"/>
          <a:stretch/>
        </p:blipFill>
        <p:spPr>
          <a:xfrm>
            <a:off x="5655650" y="2441449"/>
            <a:ext cx="3254187" cy="2468566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3731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4E6FB5-8C04-7143-8F6C-F0A8F3406BEF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5656263" cy="857250"/>
          </a:xfrm>
        </p:spPr>
        <p:txBody>
          <a:bodyPr>
            <a:noAutofit/>
          </a:bodyPr>
          <a:lstStyle/>
          <a:p>
            <a:r>
              <a:rPr lang="en-US" sz="3600" dirty="0"/>
              <a:t>Daily Startup and Dispensing Procedures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E3C79-3B2F-0049-895A-2FBD508235A9}"/>
              </a:ext>
            </a:extLst>
          </p:cNvPr>
          <p:cNvGrpSpPr/>
          <p:nvPr/>
        </p:nvGrpSpPr>
        <p:grpSpPr>
          <a:xfrm>
            <a:off x="344639" y="1901612"/>
            <a:ext cx="5312089" cy="1340274"/>
            <a:chOff x="739832" y="1083975"/>
            <a:chExt cx="3390102" cy="8553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79E65-A12B-124D-9BFE-B4E78D8BA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182880" rtlCol="0" anchor="ctr"/>
            <a:lstStyle/>
            <a:p>
              <a:pPr marL="404812" lvl="1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PJR Flow Dial Setting: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95DD69-CB8B-4448-9237-A50F12CEF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EFB05-53BF-F14C-ABAD-13DA0376AD46}"/>
                </a:ext>
              </a:extLst>
            </p:cNvPr>
            <p:cNvSpPr txBox="1"/>
            <p:nvPr/>
          </p:nvSpPr>
          <p:spPr>
            <a:xfrm>
              <a:off x="748797" y="1116879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a</a:t>
              </a:r>
            </a:p>
          </p:txBody>
        </p:sp>
      </p:grpSp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C5444CCA-0B13-FB42-BC6A-DA72415925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727" y="1234283"/>
            <a:ext cx="3255264" cy="2441448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1954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34FBB83-34E9-A541-88AD-C37FA8748958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5A284B-F1F6-E64F-8EBC-CE8BCECBFCD8}"/>
              </a:ext>
            </a:extLst>
          </p:cNvPr>
          <p:cNvGrpSpPr/>
          <p:nvPr/>
        </p:nvGrpSpPr>
        <p:grpSpPr>
          <a:xfrm>
            <a:off x="344639" y="1133331"/>
            <a:ext cx="5312089" cy="1092606"/>
            <a:chOff x="739832" y="1019928"/>
            <a:chExt cx="3390102" cy="69728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871AE-A7E9-F64F-81B8-0E29D3004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187" y="1083975"/>
              <a:ext cx="3147747" cy="5777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5760" rIns="182880" rtlCol="0" anchor="ctr"/>
            <a:lstStyle/>
            <a:p>
              <a:pPr marL="404812" lvl="1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Air compressor pressure: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80psi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31F4A0-3AB6-B247-827A-595F67ABF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576791" cy="57679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AA8EFA-4033-4B4C-B253-F674E08D9318}"/>
                </a:ext>
              </a:extLst>
            </p:cNvPr>
            <p:cNvSpPr txBox="1"/>
            <p:nvPr/>
          </p:nvSpPr>
          <p:spPr>
            <a:xfrm>
              <a:off x="748797" y="1019928"/>
              <a:ext cx="576791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D00384-C06F-1746-B001-C3C4C9B260BE}"/>
              </a:ext>
            </a:extLst>
          </p:cNvPr>
          <p:cNvGrpSpPr/>
          <p:nvPr/>
        </p:nvGrpSpPr>
        <p:grpSpPr>
          <a:xfrm>
            <a:off x="334936" y="2118993"/>
            <a:ext cx="5321791" cy="1092606"/>
            <a:chOff x="733640" y="974460"/>
            <a:chExt cx="3396294" cy="69728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2224DD-DDEB-1F4F-9617-CC48DCFE2E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187" y="1083975"/>
              <a:ext cx="3147747" cy="5777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5760" rIns="182880" rtlCol="0" anchor="ctr"/>
            <a:lstStyle/>
            <a:p>
              <a:pPr marL="404812" lvl="1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Air setting on gun: </a:t>
              </a:r>
              <a:b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1/8 turn or 0.5 setting.</a:t>
              </a:r>
            </a:p>
            <a:p>
              <a:pPr marL="404812" lvl="1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	Open ONE valve only.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6ED3BF-B644-E84E-8A13-73F75513DD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576791" cy="57679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AA87FC-F817-3842-A6BA-3E38D1806E36}"/>
                </a:ext>
              </a:extLst>
            </p:cNvPr>
            <p:cNvSpPr txBox="1"/>
            <p:nvPr/>
          </p:nvSpPr>
          <p:spPr>
            <a:xfrm>
              <a:off x="733640" y="974460"/>
              <a:ext cx="576791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c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7B2300-0DB1-5444-AD68-B5CED2528754}"/>
              </a:ext>
            </a:extLst>
          </p:cNvPr>
          <p:cNvGrpSpPr/>
          <p:nvPr/>
        </p:nvGrpSpPr>
        <p:grpSpPr>
          <a:xfrm>
            <a:off x="311188" y="3235265"/>
            <a:ext cx="5345539" cy="1092606"/>
            <a:chOff x="718484" y="1012350"/>
            <a:chExt cx="3411450" cy="6972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43694D5-8EE3-0245-BDF1-ECC82F042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187" y="1083975"/>
              <a:ext cx="3147747" cy="5777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5760" rIns="182880" rtlCol="0" anchor="ctr"/>
            <a:lstStyle/>
            <a:p>
              <a:pPr marL="404812" lvl="1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Fluid valves on gun: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100% open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9115C5F-B830-D045-ABCC-F7ACE35994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576791" cy="57679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771837-DE21-7744-ADB1-701EF7B019DE}"/>
                </a:ext>
              </a:extLst>
            </p:cNvPr>
            <p:cNvSpPr txBox="1"/>
            <p:nvPr/>
          </p:nvSpPr>
          <p:spPr>
            <a:xfrm>
              <a:off x="718484" y="1012350"/>
              <a:ext cx="576791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d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98B9A6-5272-2440-BB5D-C029185B9BCC}"/>
              </a:ext>
            </a:extLst>
          </p:cNvPr>
          <p:cNvSpPr txBox="1"/>
          <p:nvPr/>
        </p:nvSpPr>
        <p:spPr>
          <a:xfrm>
            <a:off x="5803132" y="3072009"/>
            <a:ext cx="2961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NOTE: Pressure may need to be adjusted depending on the temperature of the material.</a:t>
            </a:r>
          </a:p>
        </p:txBody>
      </p:sp>
      <p:pic>
        <p:nvPicPr>
          <p:cNvPr id="29" name="Picture 28" descr="A picture containing sitting, table, laying, blue&#10;&#10;Description automatically generated">
            <a:extLst>
              <a:ext uri="{FF2B5EF4-FFF2-40B4-BE49-F238E27FC236}">
                <a16:creationId xmlns:a16="http://schemas.microsoft.com/office/drawing/2014/main" id="{5560F259-D9FE-434F-9AFC-7DA240290E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555" y="478947"/>
            <a:ext cx="3255264" cy="2441449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6DBA274-121E-8340-A834-D9C72663FDAA}"/>
              </a:ext>
            </a:extLst>
          </p:cNvPr>
          <p:cNvSpPr txBox="1">
            <a:spLocks/>
          </p:cNvSpPr>
          <p:nvPr/>
        </p:nvSpPr>
        <p:spPr>
          <a:xfrm>
            <a:off x="0" y="184927"/>
            <a:ext cx="56562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09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/>
              <a:t>Daily Startup and Dispensing Procedures</a:t>
            </a:r>
          </a:p>
        </p:txBody>
      </p:sp>
    </p:spTree>
    <p:extLst>
      <p:ext uri="{BB962C8B-B14F-4D97-AF65-F5344CB8AC3E}">
        <p14:creationId xmlns:p14="http://schemas.microsoft.com/office/powerpoint/2010/main" val="920506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rock&#10;&#10;Description automatically generated">
            <a:extLst>
              <a:ext uri="{FF2B5EF4-FFF2-40B4-BE49-F238E27FC236}">
                <a16:creationId xmlns:a16="http://schemas.microsoft.com/office/drawing/2014/main" id="{2C23354E-3349-6C43-8066-E4BEE5CDC0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5" r="13520" b="24782"/>
          <a:stretch/>
        </p:blipFill>
        <p:spPr>
          <a:xfrm>
            <a:off x="4769714" y="1594631"/>
            <a:ext cx="3783105" cy="25968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D2E014-D821-7C47-B931-9286EDFE5DA3}"/>
              </a:ext>
            </a:extLst>
          </p:cNvPr>
          <p:cNvSpPr/>
          <p:nvPr/>
        </p:nvSpPr>
        <p:spPr>
          <a:xfrm>
            <a:off x="589925" y="878004"/>
            <a:ext cx="3785616" cy="6402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 indent="9525" algn="ctr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Initial Splatter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64000C-EAAE-784F-9A4D-8A06563D37A5}"/>
              </a:ext>
            </a:extLst>
          </p:cNvPr>
          <p:cNvSpPr/>
          <p:nvPr/>
        </p:nvSpPr>
        <p:spPr>
          <a:xfrm>
            <a:off x="4770970" y="878004"/>
            <a:ext cx="3783105" cy="640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 indent="9525" algn="ctr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Splatter with String Time</a:t>
            </a:r>
          </a:p>
        </p:txBody>
      </p:sp>
      <p:pic>
        <p:nvPicPr>
          <p:cNvPr id="6" name="Picture 5" descr="A picture containing rain&#10;&#10;Description automatically generated">
            <a:extLst>
              <a:ext uri="{FF2B5EF4-FFF2-40B4-BE49-F238E27FC236}">
                <a16:creationId xmlns:a16="http://schemas.microsoft.com/office/drawing/2014/main" id="{DEFFD5FE-C851-FB44-8943-631C924B7D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10" t="20998" r="8635" b="23709"/>
          <a:stretch/>
        </p:blipFill>
        <p:spPr>
          <a:xfrm>
            <a:off x="588670" y="1594631"/>
            <a:ext cx="3785616" cy="25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6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409B4248-9457-2F47-97A1-5D30349EB813}"/>
              </a:ext>
            </a:extLst>
          </p:cNvPr>
          <p:cNvSpPr/>
          <p:nvPr/>
        </p:nvSpPr>
        <p:spPr>
          <a:xfrm>
            <a:off x="4310743" y="267298"/>
            <a:ext cx="5476352" cy="783115"/>
          </a:xfrm>
          <a:prstGeom prst="parallelogram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mower, table, toy, small&#10;&#10;Description automatically generated">
            <a:extLst>
              <a:ext uri="{FF2B5EF4-FFF2-40B4-BE49-F238E27FC236}">
                <a16:creationId xmlns:a16="http://schemas.microsoft.com/office/drawing/2014/main" id="{C22F2D36-C249-FA41-89B7-1F4F035002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23" y="1543154"/>
            <a:ext cx="3466680" cy="2733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EB2DD6-3AF8-5E48-951E-1972180BB3C0}"/>
              </a:ext>
            </a:extLst>
          </p:cNvPr>
          <p:cNvSpPr txBox="1"/>
          <p:nvPr/>
        </p:nvSpPr>
        <p:spPr>
          <a:xfrm>
            <a:off x="4501661" y="281606"/>
            <a:ext cx="4642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 cart holds Flexible FAST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5-Gal Jugs 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15-Gal Drums without additional attachments 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conversion kits</a:t>
            </a: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52E7A733-D9F4-A342-AE86-E47518754218}"/>
              </a:ext>
            </a:extLst>
          </p:cNvPr>
          <p:cNvSpPr/>
          <p:nvPr/>
        </p:nvSpPr>
        <p:spPr>
          <a:xfrm>
            <a:off x="4089680" y="1151553"/>
            <a:ext cx="5476352" cy="783115"/>
          </a:xfrm>
          <a:prstGeom prst="parallelogram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97AAE1-C5B4-1347-BEE4-8E49D36A0B9B}"/>
              </a:ext>
            </a:extLst>
          </p:cNvPr>
          <p:cNvSpPr txBox="1"/>
          <p:nvPr/>
        </p:nvSpPr>
        <p:spPr>
          <a:xfrm>
            <a:off x="4280598" y="1165861"/>
            <a:ext cx="486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PJR cart is designed to carry Graco pump, a DeWalt 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compressor, and a 3000w generator without the 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additional carts on the roof</a:t>
            </a: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399B33AB-7CC0-9741-B7C8-710924830BB4}"/>
              </a:ext>
            </a:extLst>
          </p:cNvPr>
          <p:cNvSpPr/>
          <p:nvPr/>
        </p:nvSpPr>
        <p:spPr>
          <a:xfrm>
            <a:off x="3878664" y="2045857"/>
            <a:ext cx="5596931" cy="783115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60A162-1CAF-9445-9F4B-A9DC228D21A8}"/>
              </a:ext>
            </a:extLst>
          </p:cNvPr>
          <p:cNvSpPr txBox="1"/>
          <p:nvPr/>
        </p:nvSpPr>
        <p:spPr>
          <a:xfrm>
            <a:off x="4069583" y="2274021"/>
            <a:ext cx="5074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a lockable compartment to store additional parts</a:t>
            </a: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B9F23EF3-CBA9-6A4B-9A10-AD0C1214C7EA}"/>
              </a:ext>
            </a:extLst>
          </p:cNvPr>
          <p:cNvSpPr/>
          <p:nvPr/>
        </p:nvSpPr>
        <p:spPr>
          <a:xfrm>
            <a:off x="3677698" y="2950209"/>
            <a:ext cx="5888334" cy="783115"/>
          </a:xfrm>
          <a:prstGeom prst="parallelogram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AA95B2-D4B2-6740-B339-EE145DADEABF}"/>
              </a:ext>
            </a:extLst>
          </p:cNvPr>
          <p:cNvSpPr txBox="1"/>
          <p:nvPr/>
        </p:nvSpPr>
        <p:spPr>
          <a:xfrm>
            <a:off x="3868616" y="3187877"/>
            <a:ext cx="5275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 and wheel design makes cart easy to maneuver</a:t>
            </a: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E3B0E547-8C74-CA47-B240-2786EB27F8B8}"/>
              </a:ext>
            </a:extLst>
          </p:cNvPr>
          <p:cNvSpPr/>
          <p:nvPr/>
        </p:nvSpPr>
        <p:spPr>
          <a:xfrm>
            <a:off x="3456633" y="3854560"/>
            <a:ext cx="5898383" cy="783115"/>
          </a:xfrm>
          <a:prstGeom prst="parallelogram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9B11A8-A359-494E-8D6F-AFA90C3B126C}"/>
              </a:ext>
            </a:extLst>
          </p:cNvPr>
          <p:cNvSpPr txBox="1"/>
          <p:nvPr/>
        </p:nvSpPr>
        <p:spPr>
          <a:xfrm>
            <a:off x="3647552" y="3984507"/>
            <a:ext cx="5496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Built-in forklift slots make transporting and loading 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cart even easier</a:t>
            </a:r>
          </a:p>
        </p:txBody>
      </p:sp>
      <p:pic>
        <p:nvPicPr>
          <p:cNvPr id="26" name="Content Placeholder 6">
            <a:extLst>
              <a:ext uri="{FF2B5EF4-FFF2-40B4-BE49-F238E27FC236}">
                <a16:creationId xmlns:a16="http://schemas.microsoft.com/office/drawing/2014/main" id="{D7AACC06-E9EE-3048-A6A5-C452FB99C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95" y="641620"/>
            <a:ext cx="2844336" cy="738664"/>
          </a:xfrm>
        </p:spPr>
      </p:pic>
    </p:spTree>
    <p:extLst>
      <p:ext uri="{BB962C8B-B14F-4D97-AF65-F5344CB8AC3E}">
        <p14:creationId xmlns:p14="http://schemas.microsoft.com/office/powerpoint/2010/main" val="334461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6A9DE0-D219-8442-AFA9-BDE7E66B568E}"/>
              </a:ext>
            </a:extLst>
          </p:cNvPr>
          <p:cNvGrpSpPr/>
          <p:nvPr/>
        </p:nvGrpSpPr>
        <p:grpSpPr>
          <a:xfrm>
            <a:off x="344639" y="1352550"/>
            <a:ext cx="8351124" cy="1340274"/>
            <a:chOff x="739832" y="1083975"/>
            <a:chExt cx="5329572" cy="8553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EDE395-0CBB-7A46-8572-E34F7DEC37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0" y="1083975"/>
              <a:ext cx="4891584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0" rIns="274320" rtlCol="0" anchor="ctr"/>
            <a:lstStyle/>
            <a:p>
              <a:r>
                <a:rPr lang="en-US" sz="2000" dirty="0"/>
                <a:t>When you have reached a stopping point, ensure the gun is pointed in a safe direction and close any open fluid or air valves on the gun.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1831A08-668B-224A-ABCC-14A1657F95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7E9A3B-55A6-8847-A7A4-EFD2BFA465C5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13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D3E8B9-277B-5E41-808F-0DC9DF063562}"/>
              </a:ext>
            </a:extLst>
          </p:cNvPr>
          <p:cNvGrpSpPr/>
          <p:nvPr/>
        </p:nvGrpSpPr>
        <p:grpSpPr>
          <a:xfrm>
            <a:off x="344639" y="2825090"/>
            <a:ext cx="8351124" cy="1340274"/>
            <a:chOff x="739832" y="1083975"/>
            <a:chExt cx="5329572" cy="8553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11C188-7AB6-C849-B843-27C042E99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0" y="1083975"/>
              <a:ext cx="4891584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274320" rtlCol="0" anchor="ctr"/>
            <a:lstStyle/>
            <a:p>
              <a:pPr marL="404812" lvl="1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Once valves are closed, discard the static mixing tip and replace with a new one.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277A40D-E531-6F4D-9CEE-828B9EE59C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447605-F42E-2448-B104-00C3FBF8BD81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14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4AF72B65-62E7-484A-A511-C78206E6E557}"/>
              </a:ext>
            </a:extLst>
          </p:cNvPr>
          <p:cNvSpPr txBox="1">
            <a:spLocks/>
          </p:cNvSpPr>
          <p:nvPr/>
        </p:nvSpPr>
        <p:spPr>
          <a:xfrm>
            <a:off x="0" y="247650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09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/>
              <a:t>Daily Startup and Dispensing Procedures</a:t>
            </a:r>
          </a:p>
        </p:txBody>
      </p:sp>
    </p:spTree>
    <p:extLst>
      <p:ext uri="{BB962C8B-B14F-4D97-AF65-F5344CB8AC3E}">
        <p14:creationId xmlns:p14="http://schemas.microsoft.com/office/powerpoint/2010/main" val="2012069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F184-DC8C-B64B-8CD3-B125CAA19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99516"/>
            <a:ext cx="7772400" cy="811445"/>
          </a:xfrm>
        </p:spPr>
        <p:txBody>
          <a:bodyPr/>
          <a:lstStyle/>
          <a:p>
            <a:r>
              <a:rPr lang="en-US" dirty="0"/>
              <a:t>Short-Term Shutdown</a:t>
            </a:r>
          </a:p>
        </p:txBody>
      </p:sp>
    </p:spTree>
    <p:extLst>
      <p:ext uri="{BB962C8B-B14F-4D97-AF65-F5344CB8AC3E}">
        <p14:creationId xmlns:p14="http://schemas.microsoft.com/office/powerpoint/2010/main" val="2500697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359AE74-C27E-7445-BDAF-470421A8FF19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9562"/>
            <a:ext cx="5656263" cy="857250"/>
          </a:xfrm>
        </p:spPr>
        <p:txBody>
          <a:bodyPr>
            <a:noAutofit/>
          </a:bodyPr>
          <a:lstStyle/>
          <a:p>
            <a:r>
              <a:rPr lang="en-US" sz="3200" dirty="0"/>
              <a:t>Short-Term Shutdown Checklist</a:t>
            </a:r>
            <a:br>
              <a:rPr lang="en-US" sz="3200" dirty="0"/>
            </a:br>
            <a:r>
              <a:rPr lang="en-US" sz="1800" dirty="0">
                <a:solidFill>
                  <a:schemeClr val="tx1"/>
                </a:solidFill>
              </a:rPr>
              <a:t>(overnight/lunch break)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5A284B-F1F6-E64F-8EBC-CE8BCECBFCD8}"/>
              </a:ext>
            </a:extLst>
          </p:cNvPr>
          <p:cNvGrpSpPr/>
          <p:nvPr/>
        </p:nvGrpSpPr>
        <p:grpSpPr>
          <a:xfrm>
            <a:off x="344639" y="1466290"/>
            <a:ext cx="5312089" cy="1340274"/>
            <a:chOff x="739832" y="1083975"/>
            <a:chExt cx="3390102" cy="8553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871AE-A7E9-F64F-81B8-0E29D3004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Ensure you have reached a proper stopping point and the gun valves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are closed.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31F4A0-3AB6-B247-827A-595F67ABF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AA8EFA-4033-4B4C-B253-F674E08D9318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7EEC7B-B5B7-1C47-80AA-FD097A171709}"/>
              </a:ext>
            </a:extLst>
          </p:cNvPr>
          <p:cNvGrpSpPr/>
          <p:nvPr/>
        </p:nvGrpSpPr>
        <p:grpSpPr>
          <a:xfrm>
            <a:off x="344639" y="2945467"/>
            <a:ext cx="5312089" cy="1340274"/>
            <a:chOff x="739832" y="1083975"/>
            <a:chExt cx="3390102" cy="85534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F9E977-B7B5-E14C-8312-B125837686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Turn down the fluid dial to its “off” position, turn off the power switch, and unplug the power cord on the PJR.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893AE3-5A9B-7146-9083-895455123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FA05A0-1759-3548-A409-62EFFE0491C3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2</a:t>
              </a:r>
            </a:p>
          </p:txBody>
        </p:sp>
      </p:grpSp>
      <p:pic>
        <p:nvPicPr>
          <p:cNvPr id="21" name="Picture 20" descr="A picture containing sitting, orange, many, bus&#10;&#10;Description automatically generated">
            <a:extLst>
              <a:ext uri="{FF2B5EF4-FFF2-40B4-BE49-F238E27FC236}">
                <a16:creationId xmlns:a16="http://schemas.microsoft.com/office/drawing/2014/main" id="{E590D97B-5FAD-014E-9749-55FDBDD765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190" y="1185007"/>
            <a:ext cx="3255264" cy="2441449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6470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378079-DC91-4646-9FC7-5EFB2B4F8E96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C82EA1-20F5-6540-9FD0-6A94A4B10AC0}"/>
              </a:ext>
            </a:extLst>
          </p:cNvPr>
          <p:cNvGrpSpPr/>
          <p:nvPr/>
        </p:nvGrpSpPr>
        <p:grpSpPr>
          <a:xfrm>
            <a:off x="344639" y="1901612"/>
            <a:ext cx="5312089" cy="1340274"/>
            <a:chOff x="739832" y="1083975"/>
            <a:chExt cx="3390102" cy="85534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883A90-0A22-F540-BF00-C3AE407644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18288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Apply a new static mixing tip and apply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white lithium grease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through the grease fittings on the gun. Fill mixing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tip with about 2”-3” of grease.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00773B8-5B63-7842-9182-03408674A3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57677E-C1F8-3047-BA38-883E9CDBF9BA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pic>
        <p:nvPicPr>
          <p:cNvPr id="24" name="Picture 23" descr="A picture containing person, blue, sitting, bicycle&#10;&#10;Description automatically generated">
            <a:extLst>
              <a:ext uri="{FF2B5EF4-FFF2-40B4-BE49-F238E27FC236}">
                <a16:creationId xmlns:a16="http://schemas.microsoft.com/office/drawing/2014/main" id="{0AFE38B4-41B2-3545-BC31-04370CBF65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727" y="1225816"/>
            <a:ext cx="3255264" cy="2441448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1491E0D-9B58-5E4D-A466-718AC0ED060A}"/>
              </a:ext>
            </a:extLst>
          </p:cNvPr>
          <p:cNvSpPr txBox="1">
            <a:spLocks/>
          </p:cNvSpPr>
          <p:nvPr/>
        </p:nvSpPr>
        <p:spPr>
          <a:xfrm>
            <a:off x="0" y="309562"/>
            <a:ext cx="56562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09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/>
              <a:t>Short-Term Shutdown Checklist</a:t>
            </a:r>
            <a:br>
              <a:rPr lang="en-US" sz="3200"/>
            </a:br>
            <a:r>
              <a:rPr lang="en-US" sz="1800">
                <a:solidFill>
                  <a:schemeClr val="tx1"/>
                </a:solidFill>
              </a:rPr>
              <a:t>(overnight/lunch break)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14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94BF1-A807-7E45-BFB3-D75C77475689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5A284B-F1F6-E64F-8EBC-CE8BCECBFCD8}"/>
              </a:ext>
            </a:extLst>
          </p:cNvPr>
          <p:cNvGrpSpPr/>
          <p:nvPr/>
        </p:nvGrpSpPr>
        <p:grpSpPr>
          <a:xfrm>
            <a:off x="323062" y="1082146"/>
            <a:ext cx="5333665" cy="1092606"/>
            <a:chOff x="726062" y="1027506"/>
            <a:chExt cx="3403872" cy="69728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871AE-A7E9-F64F-81B8-0E29D3004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187" y="1083975"/>
              <a:ext cx="3147747" cy="5777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5760" rIns="18288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Close both fluid valves leading from the drums to the pump.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31F4A0-3AB6-B247-827A-595F67ABF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576791" cy="57679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AA8EFA-4033-4B4C-B253-F674E08D9318}"/>
                </a:ext>
              </a:extLst>
            </p:cNvPr>
            <p:cNvSpPr txBox="1"/>
            <p:nvPr/>
          </p:nvSpPr>
          <p:spPr>
            <a:xfrm>
              <a:off x="726062" y="1027506"/>
              <a:ext cx="576791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D00384-C06F-1746-B001-C3C4C9B260BE}"/>
              </a:ext>
            </a:extLst>
          </p:cNvPr>
          <p:cNvGrpSpPr/>
          <p:nvPr/>
        </p:nvGrpSpPr>
        <p:grpSpPr>
          <a:xfrm>
            <a:off x="334936" y="2127178"/>
            <a:ext cx="5321791" cy="1092606"/>
            <a:chOff x="733640" y="1019928"/>
            <a:chExt cx="3396294" cy="69728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2224DD-DDEB-1F4F-9617-CC48DCFE2E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187" y="1083975"/>
              <a:ext cx="3147747" cy="5777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5760" rIns="18288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Remove desiccant driers from the drums. Apply tape to the top of each drier and cover with a plastic bag as needed.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6ED3BF-B644-E84E-8A13-73F75513DD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576791" cy="57679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AA87FC-F817-3842-A6BA-3E38D1806E36}"/>
                </a:ext>
              </a:extLst>
            </p:cNvPr>
            <p:cNvSpPr txBox="1"/>
            <p:nvPr/>
          </p:nvSpPr>
          <p:spPr>
            <a:xfrm>
              <a:off x="733640" y="1019928"/>
              <a:ext cx="576791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7B2300-0DB1-5444-AD68-B5CED2528754}"/>
              </a:ext>
            </a:extLst>
          </p:cNvPr>
          <p:cNvGrpSpPr/>
          <p:nvPr/>
        </p:nvGrpSpPr>
        <p:grpSpPr>
          <a:xfrm>
            <a:off x="334936" y="3184080"/>
            <a:ext cx="5321791" cy="1092606"/>
            <a:chOff x="733640" y="1019928"/>
            <a:chExt cx="3396294" cy="6972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43694D5-8EE3-0245-BDF1-ECC82F042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187" y="1083975"/>
              <a:ext cx="3147747" cy="5777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5760" rIns="18288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Add caps back on the vent tube top.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Remember to use white lithium grease on all fittings.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9115C5F-B830-D045-ABCC-F7ACE35994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576791" cy="57679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771837-DE21-7744-ADB1-701EF7B019DE}"/>
                </a:ext>
              </a:extLst>
            </p:cNvPr>
            <p:cNvSpPr txBox="1"/>
            <p:nvPr/>
          </p:nvSpPr>
          <p:spPr>
            <a:xfrm>
              <a:off x="733640" y="1019928"/>
              <a:ext cx="576791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6</a:t>
              </a:r>
            </a:p>
          </p:txBody>
        </p:sp>
      </p:grpSp>
      <p:pic>
        <p:nvPicPr>
          <p:cNvPr id="30" name="Picture 29" descr="A picture containing sitting, bicycle, blue, table&#10;&#10;Description automatically generated">
            <a:extLst>
              <a:ext uri="{FF2B5EF4-FFF2-40B4-BE49-F238E27FC236}">
                <a16:creationId xmlns:a16="http://schemas.microsoft.com/office/drawing/2014/main" id="{4E3BAE0F-4526-884B-935F-FCDD7373BC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909" y="267898"/>
            <a:ext cx="3255264" cy="4340349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43ED9419-34EF-314A-AF69-25B28ACEEAE9}"/>
              </a:ext>
            </a:extLst>
          </p:cNvPr>
          <p:cNvSpPr txBox="1">
            <a:spLocks/>
          </p:cNvSpPr>
          <p:nvPr/>
        </p:nvSpPr>
        <p:spPr>
          <a:xfrm>
            <a:off x="0" y="191028"/>
            <a:ext cx="56562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09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Short-Term Shutdown Checklist</a:t>
            </a:r>
            <a:br>
              <a:rPr lang="en-US" sz="3200" dirty="0"/>
            </a:br>
            <a:r>
              <a:rPr lang="en-US" sz="1800" dirty="0">
                <a:solidFill>
                  <a:schemeClr val="tx1"/>
                </a:solidFill>
              </a:rPr>
              <a:t>(overnight/lunch break)</a:t>
            </a:r>
          </a:p>
        </p:txBody>
      </p:sp>
    </p:spTree>
    <p:extLst>
      <p:ext uri="{BB962C8B-B14F-4D97-AF65-F5344CB8AC3E}">
        <p14:creationId xmlns:p14="http://schemas.microsoft.com/office/powerpoint/2010/main" val="898914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3EBA8D3A-44AF-3348-8D1C-9F606B1E57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7650"/>
            <a:ext cx="9144000" cy="857250"/>
          </a:xfrm>
        </p:spPr>
        <p:txBody>
          <a:bodyPr>
            <a:noAutofit/>
          </a:bodyPr>
          <a:lstStyle/>
          <a:p>
            <a:r>
              <a:rPr lang="en-US" dirty="0"/>
              <a:t>Short-Term Shutdown Checklist</a:t>
            </a:r>
            <a:br>
              <a:rPr lang="en-US" sz="3600" dirty="0"/>
            </a:br>
            <a:r>
              <a:rPr lang="en-US" sz="1800" dirty="0">
                <a:solidFill>
                  <a:schemeClr val="tx1"/>
                </a:solidFill>
              </a:rPr>
              <a:t>(overnight/lunch break)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4FAEF7-A2BE-2748-9D5F-FA76AE749EB8}"/>
              </a:ext>
            </a:extLst>
          </p:cNvPr>
          <p:cNvGrpSpPr/>
          <p:nvPr/>
        </p:nvGrpSpPr>
        <p:grpSpPr>
          <a:xfrm>
            <a:off x="344639" y="1336473"/>
            <a:ext cx="8351124" cy="1340274"/>
            <a:chOff x="739832" y="1083975"/>
            <a:chExt cx="5329572" cy="85534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EDCEDE-3C39-7643-99C7-9E53883DF5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0" y="1083975"/>
              <a:ext cx="4891584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0" rIns="274320" rtlCol="0" anchor="ctr"/>
            <a:lstStyle/>
            <a:p>
              <a:r>
                <a:rPr lang="en-US" sz="2000" dirty="0"/>
                <a:t>Apply a small amount of pump lube to each piston.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6C250D7-8EFB-DD4D-A9AB-0C275CCA85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F01AE9B-074D-BD4B-94EB-957DB4BC135D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7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350A0D1-BF95-4E48-BE03-BD82DEA386D7}"/>
              </a:ext>
            </a:extLst>
          </p:cNvPr>
          <p:cNvGrpSpPr/>
          <p:nvPr/>
        </p:nvGrpSpPr>
        <p:grpSpPr>
          <a:xfrm>
            <a:off x="344639" y="2809013"/>
            <a:ext cx="8351124" cy="1340274"/>
            <a:chOff x="739832" y="1083975"/>
            <a:chExt cx="5329572" cy="85534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F8AB726-E5E4-B744-9D56-63DC099FEC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0" y="1083975"/>
              <a:ext cx="4891584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274320" rtlCol="0" anchor="ctr"/>
            <a:lstStyle/>
            <a:p>
              <a:pPr marL="404812" lvl="1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Wrap up hose and gun and protect all equipment with the provided green PJR cover. Secure as needed.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8F91F7B-0FBF-8846-8B59-8B69E1FFEA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2C4872E-52A7-4F4B-88E8-346F7944D2FD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4226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F184-DC8C-B64B-8CD3-B125CAA19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99516"/>
            <a:ext cx="7772400" cy="811445"/>
          </a:xfrm>
        </p:spPr>
        <p:txBody>
          <a:bodyPr/>
          <a:lstStyle/>
          <a:p>
            <a:r>
              <a:rPr lang="en-US" dirty="0"/>
              <a:t>Long-Term Shutdown</a:t>
            </a:r>
          </a:p>
        </p:txBody>
      </p:sp>
    </p:spTree>
    <p:extLst>
      <p:ext uri="{BB962C8B-B14F-4D97-AF65-F5344CB8AC3E}">
        <p14:creationId xmlns:p14="http://schemas.microsoft.com/office/powerpoint/2010/main" val="961436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33312-7E76-8A42-9E81-556CCB17ED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12950"/>
            <a:ext cx="3389313" cy="8572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Long-Term Shutdown Checklist</a:t>
            </a:r>
            <a:br>
              <a:rPr lang="en-US" sz="4000" dirty="0"/>
            </a:br>
            <a:r>
              <a:rPr lang="en-US" sz="2000" dirty="0">
                <a:solidFill>
                  <a:srgbClr val="404140"/>
                </a:solidFill>
              </a:rPr>
              <a:t>(2 weeks or longer)</a:t>
            </a:r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DC053-9D3E-8043-A50A-9D2621B8895E}"/>
              </a:ext>
            </a:extLst>
          </p:cNvPr>
          <p:cNvGrpSpPr/>
          <p:nvPr/>
        </p:nvGrpSpPr>
        <p:grpSpPr>
          <a:xfrm>
            <a:off x="3388836" y="1311738"/>
            <a:ext cx="5755164" cy="752463"/>
            <a:chOff x="739832" y="1083974"/>
            <a:chExt cx="5755164" cy="7524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EF8E1-0F7C-0B4A-86E6-4D3B3B1F5A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Close both fluid valves leading from the drums to the pump.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BA6AD64-AE3A-F445-B7C8-08A42DFA9D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EC4E9F-A397-6E47-BCE5-2C09B90EA5C0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36F7294-3B3E-A84A-B97D-F29F7BAB589E}"/>
              </a:ext>
            </a:extLst>
          </p:cNvPr>
          <p:cNvGrpSpPr/>
          <p:nvPr/>
        </p:nvGrpSpPr>
        <p:grpSpPr>
          <a:xfrm>
            <a:off x="3388836" y="526224"/>
            <a:ext cx="5755164" cy="752463"/>
            <a:chOff x="739832" y="1083974"/>
            <a:chExt cx="5755164" cy="75246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23B4A17-FF6E-1140-B055-6C417314C8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Ensure the gun valves are closed and the machine has been shut down properly.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827977E-CC91-4F4F-AE11-2EBA220A87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2EB8CE2-CF4E-A04B-B038-0839B5A39977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933FCF-DFAF-5D4D-8907-54F9A158C97F}"/>
              </a:ext>
            </a:extLst>
          </p:cNvPr>
          <p:cNvGrpSpPr/>
          <p:nvPr/>
        </p:nvGrpSpPr>
        <p:grpSpPr>
          <a:xfrm>
            <a:off x="3388836" y="2097252"/>
            <a:ext cx="5755164" cy="752463"/>
            <a:chOff x="739832" y="1083974"/>
            <a:chExt cx="5755164" cy="75246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E3AEC8C-D68C-7043-94DE-B7BEC09AF6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Remove desiccant driers from the drums. Apply tape to the top of each drier and cover with a plastic bag as needed.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EF967CC-01B1-204A-B4D7-E879A3591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18A6BCB-7DD3-1E49-A8F2-8BFF8423EE7D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67DE81-6E8E-C744-855E-52285141BAEC}"/>
              </a:ext>
            </a:extLst>
          </p:cNvPr>
          <p:cNvGrpSpPr/>
          <p:nvPr/>
        </p:nvGrpSpPr>
        <p:grpSpPr>
          <a:xfrm>
            <a:off x="3388836" y="2882766"/>
            <a:ext cx="5755164" cy="752463"/>
            <a:chOff x="739832" y="1083974"/>
            <a:chExt cx="5755164" cy="75246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CC39F18-0D27-7D46-BF5B-0577EBC59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Add caps and plugs back on the vent tube top. Remember to use white lithium grease on all fittings.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7F7A8AE-8FD2-FD46-B18E-5D88A5C832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7D4F437-B6EF-7C4F-B49F-06C1043FF6DE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4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E7E02B1-42E8-0D44-8781-E49394566D79}"/>
              </a:ext>
            </a:extLst>
          </p:cNvPr>
          <p:cNvGrpSpPr/>
          <p:nvPr/>
        </p:nvGrpSpPr>
        <p:grpSpPr>
          <a:xfrm>
            <a:off x="3388836" y="3668280"/>
            <a:ext cx="5755164" cy="752463"/>
            <a:chOff x="739832" y="1083974"/>
            <a:chExt cx="5755164" cy="75246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5B59FC1-4560-3C40-8433-E22E5E462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With the help of another person, carefully stand </a:t>
              </a:r>
              <a:b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the PJR Cart in an upright position. </a:t>
              </a:r>
              <a:b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DO NOT ATTEMPT with only one person.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535B196-67A9-5C41-963D-299511803F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D3B9F-E32F-3A42-AF47-DBEA4A928F77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125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C61BDA-9CD7-7A4A-A71D-EB7157A2FDEE}"/>
              </a:ext>
            </a:extLst>
          </p:cNvPr>
          <p:cNvSpPr/>
          <p:nvPr/>
        </p:nvSpPr>
        <p:spPr>
          <a:xfrm>
            <a:off x="5503863" y="1"/>
            <a:ext cx="3648603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C79D-9AB6-5446-B810-0C125DF58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4500"/>
            <a:ext cx="5503863" cy="857250"/>
          </a:xfrm>
        </p:spPr>
        <p:txBody>
          <a:bodyPr>
            <a:noAutofit/>
          </a:bodyPr>
          <a:lstStyle/>
          <a:p>
            <a:r>
              <a:rPr lang="en-US" sz="3600" dirty="0"/>
              <a:t>Long-Term Shutdown Checklist</a:t>
            </a:r>
            <a:br>
              <a:rPr lang="en-US" sz="3600" dirty="0"/>
            </a:br>
            <a:r>
              <a:rPr lang="en-US" sz="1800" dirty="0">
                <a:solidFill>
                  <a:schemeClr val="tx1"/>
                </a:solidFill>
              </a:rPr>
              <a:t>(2 weeks or longer)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C82EA1-20F5-6540-9FD0-6A94A4B10AC0}"/>
              </a:ext>
            </a:extLst>
          </p:cNvPr>
          <p:cNvGrpSpPr/>
          <p:nvPr/>
        </p:nvGrpSpPr>
        <p:grpSpPr>
          <a:xfrm>
            <a:off x="344639" y="1901612"/>
            <a:ext cx="5159731" cy="1340274"/>
            <a:chOff x="739832" y="1083975"/>
            <a:chExt cx="3292869" cy="85534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883A90-0A22-F540-BF00-C3AE407644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854880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18288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Disconnect inlet hoses from the drums. Ensure fittings on the drums have been properly plugged/capped.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00773B8-5B63-7842-9182-03408674A3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57677E-C1F8-3047-BA38-883E9CDBF9BA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6</a:t>
              </a:r>
            </a:p>
          </p:txBody>
        </p:sp>
      </p:grpSp>
      <p:pic>
        <p:nvPicPr>
          <p:cNvPr id="9" name="Picture 8" descr="A picture containing blue, indoor, sitting, table&#10;&#10;Description automatically generated">
            <a:extLst>
              <a:ext uri="{FF2B5EF4-FFF2-40B4-BE49-F238E27FC236}">
                <a16:creationId xmlns:a16="http://schemas.microsoft.com/office/drawing/2014/main" id="{525A5D82-F029-FD47-A21D-67613281D4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211" y="1434229"/>
            <a:ext cx="1721989" cy="2295985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0" name="Picture 9" descr="A picture containing indoor, bottle, counter, sitting&#10;&#10;Description automatically generated">
            <a:extLst>
              <a:ext uri="{FF2B5EF4-FFF2-40B4-BE49-F238E27FC236}">
                <a16:creationId xmlns:a16="http://schemas.microsoft.com/office/drawing/2014/main" id="{2A8560FB-7C18-4840-A0E5-134A99EB8F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23" t="4943"/>
          <a:stretch/>
        </p:blipFill>
        <p:spPr>
          <a:xfrm>
            <a:off x="5507286" y="1434228"/>
            <a:ext cx="1719072" cy="2295985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392E9F-8EF8-FF47-B572-A9DC209208EE}"/>
              </a:ext>
            </a:extLst>
          </p:cNvPr>
          <p:cNvSpPr txBox="1"/>
          <p:nvPr/>
        </p:nvSpPr>
        <p:spPr>
          <a:xfrm>
            <a:off x="5504370" y="3709200"/>
            <a:ext cx="17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Side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1E763E-7BAB-6049-86B3-35D79A52F372}"/>
              </a:ext>
            </a:extLst>
          </p:cNvPr>
          <p:cNvSpPr txBox="1"/>
          <p:nvPr/>
        </p:nvSpPr>
        <p:spPr>
          <a:xfrm>
            <a:off x="7465212" y="3709200"/>
            <a:ext cx="17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Side B</a:t>
            </a:r>
          </a:p>
        </p:txBody>
      </p:sp>
    </p:spTree>
    <p:extLst>
      <p:ext uri="{BB962C8B-B14F-4D97-AF65-F5344CB8AC3E}">
        <p14:creationId xmlns:p14="http://schemas.microsoft.com/office/powerpoint/2010/main" val="21037768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4EFC5E-BDB8-F644-8197-1F0C01147D16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C82EA1-20F5-6540-9FD0-6A94A4B10AC0}"/>
              </a:ext>
            </a:extLst>
          </p:cNvPr>
          <p:cNvGrpSpPr/>
          <p:nvPr/>
        </p:nvGrpSpPr>
        <p:grpSpPr>
          <a:xfrm>
            <a:off x="344639" y="1901612"/>
            <a:ext cx="5312089" cy="1340274"/>
            <a:chOff x="739832" y="1083975"/>
            <a:chExt cx="3390102" cy="85534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883A90-0A22-F540-BF00-C3AE407644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36576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Using the open end of the additional set of connect hoses provided, connect the appropriate 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A-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side inlet cam locks.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00773B8-5B63-7842-9182-03408674A3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57677E-C1F8-3047-BA38-883E9CDBF9BA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7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36D3095-8A15-9140-8B69-AA264E0594BB}"/>
              </a:ext>
            </a:extLst>
          </p:cNvPr>
          <p:cNvSpPr txBox="1">
            <a:spLocks/>
          </p:cNvSpPr>
          <p:nvPr/>
        </p:nvSpPr>
        <p:spPr>
          <a:xfrm>
            <a:off x="0" y="444988"/>
            <a:ext cx="56556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509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/>
              <a:t>Long-Term Shutdown Checklist</a:t>
            </a:r>
            <a:br>
              <a:rPr lang="en-US" sz="3600" dirty="0"/>
            </a:br>
            <a:r>
              <a:rPr lang="en-US" sz="1800" dirty="0">
                <a:solidFill>
                  <a:schemeClr val="tx1"/>
                </a:solidFill>
              </a:rPr>
              <a:t>(2 weeks or longer)</a:t>
            </a:r>
          </a:p>
        </p:txBody>
      </p:sp>
      <p:pic>
        <p:nvPicPr>
          <p:cNvPr id="12" name="Picture 11" descr="A picture containing sitting, table, sink, laying&#10;&#10;Description automatically generated">
            <a:extLst>
              <a:ext uri="{FF2B5EF4-FFF2-40B4-BE49-F238E27FC236}">
                <a16:creationId xmlns:a16="http://schemas.microsoft.com/office/drawing/2014/main" id="{FE500FEF-2350-6744-98E1-240E6B78B7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652" y="1389741"/>
            <a:ext cx="3289791" cy="2392147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671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lue, bicycle, sitting, meter&#10;&#10;Description automatically generated">
            <a:extLst>
              <a:ext uri="{FF2B5EF4-FFF2-40B4-BE49-F238E27FC236}">
                <a16:creationId xmlns:a16="http://schemas.microsoft.com/office/drawing/2014/main" id="{4F877BC0-8182-D14B-9798-8D4F81D2DC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4" t="10359" r="1" b="20079"/>
          <a:stretch/>
        </p:blipFill>
        <p:spPr>
          <a:xfrm>
            <a:off x="-22731" y="2206662"/>
            <a:ext cx="2705533" cy="1400137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4" name="Picture 3" descr="A picture containing sitting, blue, car, table&#10;&#10;Description automatically generated">
            <a:extLst>
              <a:ext uri="{FF2B5EF4-FFF2-40B4-BE49-F238E27FC236}">
                <a16:creationId xmlns:a16="http://schemas.microsoft.com/office/drawing/2014/main" id="{C0FD43F8-BB11-234C-8ED4-92D5343D2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88" t="14363" r="20378"/>
          <a:stretch/>
        </p:blipFill>
        <p:spPr>
          <a:xfrm>
            <a:off x="2410495" y="2206663"/>
            <a:ext cx="2163378" cy="2696263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5" name="Picture 4" descr="A picture containing table, cup, toy, sitting&#10;&#10;Description automatically generated">
            <a:extLst>
              <a:ext uri="{FF2B5EF4-FFF2-40B4-BE49-F238E27FC236}">
                <a16:creationId xmlns:a16="http://schemas.microsoft.com/office/drawing/2014/main" id="{AF9D4461-528E-C640-9902-A054905E22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81" y="-12332"/>
            <a:ext cx="4118398" cy="165324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29D106-4E87-FD4F-B125-99197554CEB2}"/>
              </a:ext>
            </a:extLst>
          </p:cNvPr>
          <p:cNvCxnSpPr/>
          <p:nvPr/>
        </p:nvCxnSpPr>
        <p:spPr>
          <a:xfrm>
            <a:off x="2395535" y="1849398"/>
            <a:ext cx="0" cy="3061995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D743958-8C18-5240-88CE-3B52399F8E33}"/>
              </a:ext>
            </a:extLst>
          </p:cNvPr>
          <p:cNvSpPr/>
          <p:nvPr/>
        </p:nvSpPr>
        <p:spPr>
          <a:xfrm>
            <a:off x="4572000" y="0"/>
            <a:ext cx="4572000" cy="49100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79DCCC13-7F40-E84D-BCDE-D9F8DA7FE28A}"/>
              </a:ext>
            </a:extLst>
          </p:cNvPr>
          <p:cNvSpPr/>
          <p:nvPr/>
        </p:nvSpPr>
        <p:spPr>
          <a:xfrm>
            <a:off x="7158025" y="-240574"/>
            <a:ext cx="3657600" cy="5143500"/>
          </a:xfrm>
          <a:prstGeom prst="parallelogram">
            <a:avLst>
              <a:gd name="adj" fmla="val 34375"/>
            </a:avLst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55F97-7A1D-B047-BE50-7D31ED7F8B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0" y="341313"/>
            <a:ext cx="4572000" cy="8572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Fittings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61521-DD96-DB47-AD46-2E61564F845A}"/>
              </a:ext>
            </a:extLst>
          </p:cNvPr>
          <p:cNvSpPr/>
          <p:nvPr/>
        </p:nvSpPr>
        <p:spPr>
          <a:xfrm>
            <a:off x="4564446" y="1526929"/>
            <a:ext cx="4579554" cy="215668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822650-4653-3B41-B317-AE81DA7B68E4}"/>
              </a:ext>
            </a:extLst>
          </p:cNvPr>
          <p:cNvSpPr txBox="1"/>
          <p:nvPr/>
        </p:nvSpPr>
        <p:spPr>
          <a:xfrm>
            <a:off x="4917846" y="1691854"/>
            <a:ext cx="38548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Each PJR comes with a set of reusable fittings to accommodate both packaging options –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5-Gal Jugs or 15-Gal Drums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EF1017-501C-414E-98CE-1147BEC8654D}"/>
              </a:ext>
            </a:extLst>
          </p:cNvPr>
          <p:cNvSpPr txBox="1"/>
          <p:nvPr/>
        </p:nvSpPr>
        <p:spPr>
          <a:xfrm>
            <a:off x="0" y="1413401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design for male/female fittings are mirrored for </a:t>
            </a:r>
            <a:r>
              <a:rPr lang="en-US" sz="1600" b="1" dirty="0">
                <a:solidFill>
                  <a:srgbClr val="FF0000"/>
                </a:solidFill>
              </a:rPr>
              <a:t>Part A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00B0F0"/>
                </a:solidFill>
              </a:rPr>
              <a:t>Part B </a:t>
            </a:r>
            <a:r>
              <a:rPr lang="en-US" sz="1600" dirty="0"/>
              <a:t>to help avoid crossover</a:t>
            </a:r>
          </a:p>
        </p:txBody>
      </p:sp>
    </p:spTree>
    <p:extLst>
      <p:ext uri="{BB962C8B-B14F-4D97-AF65-F5344CB8AC3E}">
        <p14:creationId xmlns:p14="http://schemas.microsoft.com/office/powerpoint/2010/main" val="33945057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CC79DD7-1C84-D144-B68A-228CC0D7E436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5A284B-F1F6-E64F-8EBC-CE8BCECBFCD8}"/>
              </a:ext>
            </a:extLst>
          </p:cNvPr>
          <p:cNvGrpSpPr/>
          <p:nvPr/>
        </p:nvGrpSpPr>
        <p:grpSpPr>
          <a:xfrm>
            <a:off x="344639" y="1465943"/>
            <a:ext cx="5312089" cy="1340274"/>
            <a:chOff x="739832" y="1083975"/>
            <a:chExt cx="3390102" cy="8553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871AE-A7E9-F64F-81B8-0E29D3004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Place </a:t>
              </a:r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A-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side hose in a </a:t>
              </a:r>
              <a:b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container of ISO Flush.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31F4A0-3AB6-B247-827A-595F67ABF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AA8EFA-4033-4B4C-B253-F674E08D9318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8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7EEC7B-B5B7-1C47-80AA-FD097A171709}"/>
              </a:ext>
            </a:extLst>
          </p:cNvPr>
          <p:cNvGrpSpPr/>
          <p:nvPr/>
        </p:nvGrpSpPr>
        <p:grpSpPr>
          <a:xfrm>
            <a:off x="344639" y="2945120"/>
            <a:ext cx="5312089" cy="1340274"/>
            <a:chOff x="739832" y="1083975"/>
            <a:chExt cx="3390102" cy="85534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F9E977-B7B5-E14C-8312-B125837686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Place </a:t>
              </a:r>
              <a:r>
                <a:rPr lang="en-US" sz="20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side hose into a container of ISO Flush.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893AE3-5A9B-7146-9083-895455123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FA05A0-1759-3548-A409-62EFFE0491C3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9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9D1243B-75EE-B044-A3C5-A8D35856781B}"/>
              </a:ext>
            </a:extLst>
          </p:cNvPr>
          <p:cNvSpPr txBox="1">
            <a:spLocks/>
          </p:cNvSpPr>
          <p:nvPr/>
        </p:nvSpPr>
        <p:spPr>
          <a:xfrm>
            <a:off x="0" y="308580"/>
            <a:ext cx="56556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509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/>
              <a:t>Long-Term Shutdown Checklist</a:t>
            </a:r>
            <a:br>
              <a:rPr lang="en-US" sz="3600" dirty="0"/>
            </a:br>
            <a:r>
              <a:rPr lang="en-US" sz="1800" dirty="0">
                <a:solidFill>
                  <a:schemeClr val="tx1"/>
                </a:solidFill>
              </a:rPr>
              <a:t>(2 weeks or longer)</a:t>
            </a:r>
          </a:p>
        </p:txBody>
      </p:sp>
      <p:pic>
        <p:nvPicPr>
          <p:cNvPr id="20" name="Picture 19" descr="A blue chair&#10;&#10;Description automatically generated">
            <a:extLst>
              <a:ext uri="{FF2B5EF4-FFF2-40B4-BE49-F238E27FC236}">
                <a16:creationId xmlns:a16="http://schemas.microsoft.com/office/drawing/2014/main" id="{F50707E4-A71F-504E-902A-529BE2D2A2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189" y="0"/>
            <a:ext cx="3255264" cy="2441448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2" name="Picture 21" descr="A blue chair&#10;&#10;Description automatically generated">
            <a:extLst>
              <a:ext uri="{FF2B5EF4-FFF2-40B4-BE49-F238E27FC236}">
                <a16:creationId xmlns:a16="http://schemas.microsoft.com/office/drawing/2014/main" id="{AB6BDB64-DAEA-BD40-A32E-38F37E5B55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32"/>
          <a:stretch/>
        </p:blipFill>
        <p:spPr>
          <a:xfrm>
            <a:off x="5655651" y="2441448"/>
            <a:ext cx="3254187" cy="2468566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18398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FF876DA-1994-FB4B-854A-1B9AD7166439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5A284B-F1F6-E64F-8EBC-CE8BCECBFCD8}"/>
              </a:ext>
            </a:extLst>
          </p:cNvPr>
          <p:cNvGrpSpPr/>
          <p:nvPr/>
        </p:nvGrpSpPr>
        <p:grpSpPr>
          <a:xfrm>
            <a:off x="344639" y="1474410"/>
            <a:ext cx="5312089" cy="1340274"/>
            <a:chOff x="739832" y="1083975"/>
            <a:chExt cx="3390102" cy="8553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871AE-A7E9-F64F-81B8-0E29D3004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Using an empty trash receptacle, open both fluid valves from the drums and both fluid valves on the gun.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31F4A0-3AB6-B247-827A-595F67ABF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AA8EFA-4033-4B4C-B253-F674E08D9318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10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7EEC7B-B5B7-1C47-80AA-FD097A171709}"/>
              </a:ext>
            </a:extLst>
          </p:cNvPr>
          <p:cNvGrpSpPr/>
          <p:nvPr/>
        </p:nvGrpSpPr>
        <p:grpSpPr>
          <a:xfrm>
            <a:off x="344639" y="2953587"/>
            <a:ext cx="5312089" cy="1340274"/>
            <a:chOff x="739832" y="1083975"/>
            <a:chExt cx="3390102" cy="85534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F9E977-B7B5-E14C-8312-B125837686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Turn on power and set flow dial to “circulate” and allow flush to run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through pump, hose, and gun until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clear fluid is observed.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893AE3-5A9B-7146-9083-895455123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FA05A0-1759-3548-A409-62EFFE0491C3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11</a:t>
              </a:r>
            </a:p>
          </p:txBody>
        </p:sp>
      </p:grpSp>
      <p:pic>
        <p:nvPicPr>
          <p:cNvPr id="21" name="Picture 20" descr="A picture containing object, sitting, blue, train&#10;&#10;Description automatically generated">
            <a:extLst>
              <a:ext uri="{FF2B5EF4-FFF2-40B4-BE49-F238E27FC236}">
                <a16:creationId xmlns:a16="http://schemas.microsoft.com/office/drawing/2014/main" id="{F42B1BC4-8645-2B48-93F2-03CAB86314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700" y="294197"/>
            <a:ext cx="3241215" cy="4321619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842D907-76E5-5A41-8DDF-A7691EF0C481}"/>
              </a:ext>
            </a:extLst>
          </p:cNvPr>
          <p:cNvSpPr txBox="1">
            <a:spLocks/>
          </p:cNvSpPr>
          <p:nvPr/>
        </p:nvSpPr>
        <p:spPr>
          <a:xfrm>
            <a:off x="0" y="308580"/>
            <a:ext cx="56556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509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/>
              <a:t>Long-Term Shutdown Checklist</a:t>
            </a:r>
            <a:br>
              <a:rPr lang="en-US" sz="3600" dirty="0"/>
            </a:br>
            <a:r>
              <a:rPr lang="en-US" sz="1800" dirty="0">
                <a:solidFill>
                  <a:schemeClr val="tx1"/>
                </a:solidFill>
              </a:rPr>
              <a:t>(2 weeks or longer)</a:t>
            </a:r>
          </a:p>
        </p:txBody>
      </p:sp>
    </p:spTree>
    <p:extLst>
      <p:ext uri="{BB962C8B-B14F-4D97-AF65-F5344CB8AC3E}">
        <p14:creationId xmlns:p14="http://schemas.microsoft.com/office/powerpoint/2010/main" val="39965317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33312-7E76-8A42-9E81-556CCB17ED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12950"/>
            <a:ext cx="3389313" cy="8572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Long-Term Shutdown Checklist</a:t>
            </a:r>
            <a:br>
              <a:rPr lang="en-US" sz="4000" dirty="0"/>
            </a:br>
            <a:r>
              <a:rPr lang="en-US" sz="2000" dirty="0">
                <a:solidFill>
                  <a:srgbClr val="404140"/>
                </a:solidFill>
              </a:rPr>
              <a:t>(2 weeks or longer)</a:t>
            </a:r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DC053-9D3E-8043-A50A-9D2621B8895E}"/>
              </a:ext>
            </a:extLst>
          </p:cNvPr>
          <p:cNvGrpSpPr/>
          <p:nvPr/>
        </p:nvGrpSpPr>
        <p:grpSpPr>
          <a:xfrm>
            <a:off x="3388836" y="1311738"/>
            <a:ext cx="5755164" cy="752463"/>
            <a:chOff x="739832" y="1083974"/>
            <a:chExt cx="5755164" cy="7524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EF8E1-0F7C-0B4A-86E6-4D3B3B1F5A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Turn fluid dial to “off”.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BA6AD64-AE3A-F445-B7C8-08A42DFA9D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EC4E9F-A397-6E47-BCE5-2C09B90EA5C0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13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36F7294-3B3E-A84A-B97D-F29F7BAB589E}"/>
              </a:ext>
            </a:extLst>
          </p:cNvPr>
          <p:cNvGrpSpPr/>
          <p:nvPr/>
        </p:nvGrpSpPr>
        <p:grpSpPr>
          <a:xfrm>
            <a:off x="3388836" y="526224"/>
            <a:ext cx="5755164" cy="752463"/>
            <a:chOff x="739832" y="1083974"/>
            <a:chExt cx="5755164" cy="75246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23B4A17-FF6E-1140-B055-6C417314C8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Once clear fluid is observed, close fluid valves on the gun </a:t>
              </a:r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 from the drums.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827977E-CC91-4F4F-AE11-2EBA220A87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2EB8CE2-CF4E-A04B-B038-0839B5A39977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12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933FCF-DFAF-5D4D-8907-54F9A158C97F}"/>
              </a:ext>
            </a:extLst>
          </p:cNvPr>
          <p:cNvGrpSpPr/>
          <p:nvPr/>
        </p:nvGrpSpPr>
        <p:grpSpPr>
          <a:xfrm>
            <a:off x="3388836" y="2097252"/>
            <a:ext cx="5755164" cy="752463"/>
            <a:chOff x="739832" y="1083974"/>
            <a:chExt cx="5755164" cy="75246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E3AEC8C-D68C-7043-94DE-B7BEC09AF6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Pull the flush hoses from the ISO Flush containers and insert hoses into new containers of Surf-A-Lube.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EF967CC-01B1-204A-B4D7-E879A3591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18A6BCB-7DD3-1E49-A8F2-8BFF8423EE7D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14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67DE81-6E8E-C744-855E-52285141BAEC}"/>
              </a:ext>
            </a:extLst>
          </p:cNvPr>
          <p:cNvGrpSpPr/>
          <p:nvPr/>
        </p:nvGrpSpPr>
        <p:grpSpPr>
          <a:xfrm>
            <a:off x="3388836" y="2882766"/>
            <a:ext cx="5755164" cy="752463"/>
            <a:chOff x="739832" y="1083974"/>
            <a:chExt cx="5755164" cy="75246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CC39F18-0D27-7D46-BF5B-0577EBC59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Using a trash receptacle, open both fluid valves from the drums and both fluid valves on the gun.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7F7A8AE-8FD2-FD46-B18E-5D88A5C832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7D4F437-B6EF-7C4F-B49F-06C1043FF6DE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15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E7E02B1-42E8-0D44-8781-E49394566D79}"/>
              </a:ext>
            </a:extLst>
          </p:cNvPr>
          <p:cNvGrpSpPr/>
          <p:nvPr/>
        </p:nvGrpSpPr>
        <p:grpSpPr>
          <a:xfrm>
            <a:off x="3388836" y="3668280"/>
            <a:ext cx="5755164" cy="752463"/>
            <a:chOff x="739832" y="1083974"/>
            <a:chExt cx="5755164" cy="75246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5B59FC1-4560-3C40-8433-E22E5E462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Turn flow dial to “circulate” and allow lube to run through pump, hose, and gun until clear lube is present.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535B196-67A9-5C41-963D-299511803F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D3B9F-E32F-3A42-AF47-DBEA4A928F77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1565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140E512-D806-0840-99BD-60E441C8D51E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5A284B-F1F6-E64F-8EBC-CE8BCECBFCD8}"/>
              </a:ext>
            </a:extLst>
          </p:cNvPr>
          <p:cNvGrpSpPr/>
          <p:nvPr/>
        </p:nvGrpSpPr>
        <p:grpSpPr>
          <a:xfrm>
            <a:off x="344639" y="1474410"/>
            <a:ext cx="5312089" cy="1340274"/>
            <a:chOff x="739832" y="1083975"/>
            <a:chExt cx="3390102" cy="8553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871AE-A7E9-F64F-81B8-0E29D3004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Once clear lube is observed, close fluid valves on the gun and from the drums.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31F4A0-3AB6-B247-827A-595F67ABF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AA8EFA-4033-4B4C-B253-F674E08D9318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17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7EEC7B-B5B7-1C47-80AA-FD097A171709}"/>
              </a:ext>
            </a:extLst>
          </p:cNvPr>
          <p:cNvGrpSpPr/>
          <p:nvPr/>
        </p:nvGrpSpPr>
        <p:grpSpPr>
          <a:xfrm>
            <a:off x="344639" y="2953587"/>
            <a:ext cx="5312089" cy="1340274"/>
            <a:chOff x="739832" y="1083975"/>
            <a:chExt cx="3390102" cy="85534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F9E977-B7B5-E14C-8312-B125837686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Turn the fluid dial to its “off” position, turn off the power switch, and unplug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the power cord on the PJR.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893AE3-5A9B-7146-9083-895455123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FA05A0-1759-3548-A409-62EFFE0491C3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18</a:t>
              </a:r>
            </a:p>
          </p:txBody>
        </p:sp>
      </p:grpSp>
      <p:pic>
        <p:nvPicPr>
          <p:cNvPr id="20" name="Picture 19" descr="A picture containing sitting, orange, many, bus&#10;&#10;Description automatically generated">
            <a:extLst>
              <a:ext uri="{FF2B5EF4-FFF2-40B4-BE49-F238E27FC236}">
                <a16:creationId xmlns:a16="http://schemas.microsoft.com/office/drawing/2014/main" id="{8D6359E9-E3FA-3948-A76F-28B9C28C24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652" y="1219110"/>
            <a:ext cx="3255264" cy="2441448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DE91ED43-5EF3-194F-8FB8-BAA7CDBE15C7}"/>
              </a:ext>
            </a:extLst>
          </p:cNvPr>
          <p:cNvSpPr txBox="1">
            <a:spLocks/>
          </p:cNvSpPr>
          <p:nvPr/>
        </p:nvSpPr>
        <p:spPr>
          <a:xfrm>
            <a:off x="0" y="308580"/>
            <a:ext cx="56556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509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/>
              <a:t>Long-Term Shutdown Checklist</a:t>
            </a:r>
            <a:br>
              <a:rPr lang="en-US" sz="3600" dirty="0"/>
            </a:br>
            <a:r>
              <a:rPr lang="en-US" sz="1800" dirty="0">
                <a:solidFill>
                  <a:schemeClr val="tx1"/>
                </a:solidFill>
              </a:rPr>
              <a:t>(2 weeks or longer)</a:t>
            </a:r>
          </a:p>
        </p:txBody>
      </p:sp>
    </p:spTree>
    <p:extLst>
      <p:ext uri="{BB962C8B-B14F-4D97-AF65-F5344CB8AC3E}">
        <p14:creationId xmlns:p14="http://schemas.microsoft.com/office/powerpoint/2010/main" val="17090682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4AB03DD-8F4C-CB4B-9950-485E1E0FC9D3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5A284B-F1F6-E64F-8EBC-CE8BCECBFCD8}"/>
              </a:ext>
            </a:extLst>
          </p:cNvPr>
          <p:cNvGrpSpPr/>
          <p:nvPr/>
        </p:nvGrpSpPr>
        <p:grpSpPr>
          <a:xfrm>
            <a:off x="344639" y="1474410"/>
            <a:ext cx="5312089" cy="1340274"/>
            <a:chOff x="739832" y="1083975"/>
            <a:chExt cx="3390102" cy="8553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871AE-A7E9-F64F-81B8-0E29D3004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Apply a new static mixing tip and apply grease through the grease fittings on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the gun. Fill mixing tip with about 2”-3”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of grease.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31F4A0-3AB6-B247-827A-595F67ABF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AA8EFA-4033-4B4C-B253-F674E08D9318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19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7EEC7B-B5B7-1C47-80AA-FD097A171709}"/>
              </a:ext>
            </a:extLst>
          </p:cNvPr>
          <p:cNvGrpSpPr/>
          <p:nvPr/>
        </p:nvGrpSpPr>
        <p:grpSpPr>
          <a:xfrm>
            <a:off x="344639" y="2953587"/>
            <a:ext cx="5312089" cy="1340274"/>
            <a:chOff x="739832" y="1083975"/>
            <a:chExt cx="3390102" cy="85534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F9E977-B7B5-E14C-8312-B125837686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0" rIns="9144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Disconnect additional connector hoses and install plugs/caps on cam locks.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893AE3-5A9B-7146-9083-895455123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FA05A0-1759-3548-A409-62EFFE0491C3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20</a:t>
              </a:r>
            </a:p>
          </p:txBody>
        </p:sp>
      </p:grpSp>
      <p:pic>
        <p:nvPicPr>
          <p:cNvPr id="21" name="Picture 20" descr="A picture containing blue, bicycle, sitting, meter&#10;&#10;Description automatically generated">
            <a:extLst>
              <a:ext uri="{FF2B5EF4-FFF2-40B4-BE49-F238E27FC236}">
                <a16:creationId xmlns:a16="http://schemas.microsoft.com/office/drawing/2014/main" id="{EBB4371C-04B6-2745-A82F-1143B7AC73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88"/>
          <a:stretch/>
        </p:blipFill>
        <p:spPr>
          <a:xfrm>
            <a:off x="5655651" y="2389003"/>
            <a:ext cx="3254187" cy="2521011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5ADEF60-CBE0-9E44-B2F5-4D227D1E8479}"/>
              </a:ext>
            </a:extLst>
          </p:cNvPr>
          <p:cNvSpPr txBox="1">
            <a:spLocks/>
          </p:cNvSpPr>
          <p:nvPr/>
        </p:nvSpPr>
        <p:spPr>
          <a:xfrm>
            <a:off x="0" y="308580"/>
            <a:ext cx="56556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509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/>
              <a:t>Long-Term Shutdown Checklist</a:t>
            </a:r>
            <a:br>
              <a:rPr lang="en-US" sz="3600" dirty="0"/>
            </a:br>
            <a:r>
              <a:rPr lang="en-US" sz="1800" dirty="0">
                <a:solidFill>
                  <a:schemeClr val="tx1"/>
                </a:solidFill>
              </a:rPr>
              <a:t>(2 weeks or longer)</a:t>
            </a:r>
          </a:p>
        </p:txBody>
      </p:sp>
      <p:pic>
        <p:nvPicPr>
          <p:cNvPr id="22" name="Picture 21" descr="A picture containing indoor, table, sitting, bicycle&#10;&#10;Description automatically generated">
            <a:extLst>
              <a:ext uri="{FF2B5EF4-FFF2-40B4-BE49-F238E27FC236}">
                <a16:creationId xmlns:a16="http://schemas.microsoft.com/office/drawing/2014/main" id="{38127D43-3139-AA47-8E12-5EA2E3D3F9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652" y="0"/>
            <a:ext cx="3254186" cy="2440640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0216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5680C-8B4A-0943-9A27-8B191AA67F74}"/>
              </a:ext>
            </a:extLst>
          </p:cNvPr>
          <p:cNvSpPr/>
          <p:nvPr/>
        </p:nvSpPr>
        <p:spPr>
          <a:xfrm>
            <a:off x="5656728" y="1"/>
            <a:ext cx="3254187" cy="49100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C82EA1-20F5-6540-9FD0-6A94A4B10AC0}"/>
              </a:ext>
            </a:extLst>
          </p:cNvPr>
          <p:cNvGrpSpPr/>
          <p:nvPr/>
        </p:nvGrpSpPr>
        <p:grpSpPr>
          <a:xfrm>
            <a:off x="344639" y="1901612"/>
            <a:ext cx="5312089" cy="1340274"/>
            <a:chOff x="739832" y="1083975"/>
            <a:chExt cx="3390102" cy="85534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883A90-0A22-F540-BF00-C3AE407644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21" y="1083975"/>
              <a:ext cx="2952113" cy="855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365760" rtlCol="0" anchor="ctr"/>
            <a:lstStyle/>
            <a:p>
              <a:pPr marL="404812" lvl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Wrap up hose and gun and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protect all equipment with the provided green PJR cover.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Secure as needed.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00773B8-5B63-7842-9182-03408674A3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854393" cy="8543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57677E-C1F8-3047-BA38-883E9CDBF9BA}"/>
                </a:ext>
              </a:extLst>
            </p:cNvPr>
            <p:cNvSpPr txBox="1"/>
            <p:nvPr/>
          </p:nvSpPr>
          <p:spPr>
            <a:xfrm>
              <a:off x="748797" y="1169930"/>
              <a:ext cx="845428" cy="6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</a:rPr>
                <a:t>21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36D3095-8A15-9140-8B69-AA264E0594BB}"/>
              </a:ext>
            </a:extLst>
          </p:cNvPr>
          <p:cNvSpPr txBox="1">
            <a:spLocks/>
          </p:cNvSpPr>
          <p:nvPr/>
        </p:nvSpPr>
        <p:spPr>
          <a:xfrm>
            <a:off x="0" y="444988"/>
            <a:ext cx="56556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509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/>
              <a:t>Long-Term Shutdown Checklist</a:t>
            </a:r>
            <a:br>
              <a:rPr lang="en-US" sz="3600" dirty="0"/>
            </a:br>
            <a:r>
              <a:rPr lang="en-US" sz="1800" dirty="0">
                <a:solidFill>
                  <a:schemeClr val="tx1"/>
                </a:solidFill>
              </a:rPr>
              <a:t>(2 weeks or longer)</a:t>
            </a:r>
          </a:p>
        </p:txBody>
      </p:sp>
      <p:pic>
        <p:nvPicPr>
          <p:cNvPr id="9" name="Picture 8" descr="A picture containing green, indoor, sitting, suitcase&#10;&#10;Description automatically generated">
            <a:extLst>
              <a:ext uri="{FF2B5EF4-FFF2-40B4-BE49-F238E27FC236}">
                <a16:creationId xmlns:a16="http://schemas.microsoft.com/office/drawing/2014/main" id="{E3BA23D4-8B4E-F248-A82F-C7299E8257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652" y="1212096"/>
            <a:ext cx="3254187" cy="2440640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04262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F184-DC8C-B64B-8CD3-B125CAA19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99516"/>
            <a:ext cx="7772400" cy="811445"/>
          </a:xfrm>
        </p:spPr>
        <p:txBody>
          <a:bodyPr/>
          <a:lstStyle/>
          <a:p>
            <a:r>
              <a:rPr lang="en-US" dirty="0"/>
              <a:t>Prevention and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42439932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33312-7E76-8A42-9E81-556CCB17ED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12950"/>
            <a:ext cx="3389313" cy="857250"/>
          </a:xfrm>
        </p:spPr>
        <p:txBody>
          <a:bodyPr/>
          <a:lstStyle/>
          <a:p>
            <a:r>
              <a:rPr lang="en-US" sz="3600" dirty="0"/>
              <a:t>Prevention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DC053-9D3E-8043-A50A-9D2621B8895E}"/>
              </a:ext>
            </a:extLst>
          </p:cNvPr>
          <p:cNvGrpSpPr/>
          <p:nvPr/>
        </p:nvGrpSpPr>
        <p:grpSpPr>
          <a:xfrm>
            <a:off x="3388836" y="1311738"/>
            <a:ext cx="5755164" cy="752463"/>
            <a:chOff x="739832" y="1083974"/>
            <a:chExt cx="5755164" cy="7524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EF8E1-0F7C-0B4A-86E6-4D3B3B1F5A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Apply pump lube before and after each use to both pistons.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BA6AD64-AE3A-F445-B7C8-08A42DFA9D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EC4E9F-A397-6E47-BCE5-2C09B90EA5C0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36F7294-3B3E-A84A-B97D-F29F7BAB589E}"/>
              </a:ext>
            </a:extLst>
          </p:cNvPr>
          <p:cNvGrpSpPr/>
          <p:nvPr/>
        </p:nvGrpSpPr>
        <p:grpSpPr>
          <a:xfrm>
            <a:off x="3388836" y="526224"/>
            <a:ext cx="5755164" cy="752463"/>
            <a:chOff x="739832" y="1083974"/>
            <a:chExt cx="5755164" cy="75246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23B4A17-FF6E-1140-B055-6C417314C8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Use white lithium grease for all fittings, securements, plugs/caps, and mixing tips. This helps prevent material buildup and seals all possible passages for air and moisture.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827977E-CC91-4F4F-AE11-2EBA220A87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2EB8CE2-CF4E-A04B-B038-0839B5A39977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933FCF-DFAF-5D4D-8907-54F9A158C97F}"/>
              </a:ext>
            </a:extLst>
          </p:cNvPr>
          <p:cNvGrpSpPr/>
          <p:nvPr/>
        </p:nvGrpSpPr>
        <p:grpSpPr>
          <a:xfrm>
            <a:off x="3388836" y="2097252"/>
            <a:ext cx="5755164" cy="752463"/>
            <a:chOff x="739832" y="1083974"/>
            <a:chExt cx="5755164" cy="75246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E3AEC8C-D68C-7043-94DE-B7BEC09AF6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Letter-label or color-code fittings, desiccant driers, plugs/caps, and containers. This helps ensure that fittings and accessories stay on their designated A- or B-side.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EF967CC-01B1-204A-B4D7-E879A3591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18A6BCB-7DD3-1E49-A8F2-8BFF8423EE7D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67DE81-6E8E-C744-855E-52285141BAEC}"/>
              </a:ext>
            </a:extLst>
          </p:cNvPr>
          <p:cNvGrpSpPr/>
          <p:nvPr/>
        </p:nvGrpSpPr>
        <p:grpSpPr>
          <a:xfrm>
            <a:off x="3388836" y="2882766"/>
            <a:ext cx="5746200" cy="752463"/>
            <a:chOff x="739832" y="1083974"/>
            <a:chExt cx="5746200" cy="75246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CC39F18-0D27-7D46-BF5B-0577EBC59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3850407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Ensure all openings have been plugged unless being vented properly.</a:t>
              </a:r>
            </a:p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*Replace desiccant driers when needed.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7F7A8AE-8FD2-FD46-B18E-5D88A5C832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7D4F437-B6EF-7C4F-B49F-06C1043FF6DE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EB18B5A-1C2E-B14E-9421-1AA7CD286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6448" y="1083974"/>
              <a:ext cx="1519584" cy="7524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3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 = good</a:t>
              </a:r>
            </a:p>
            <a:p>
              <a:pPr algn="ctr"/>
              <a:r>
                <a:rPr lang="en-US" sz="1300" b="1" dirty="0">
                  <a:solidFill>
                    <a:srgbClr val="FF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Pink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 = needs replaced 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E7E02B1-42E8-0D44-8781-E49394566D79}"/>
              </a:ext>
            </a:extLst>
          </p:cNvPr>
          <p:cNvGrpSpPr/>
          <p:nvPr/>
        </p:nvGrpSpPr>
        <p:grpSpPr>
          <a:xfrm>
            <a:off x="3388836" y="3668280"/>
            <a:ext cx="5755164" cy="752463"/>
            <a:chOff x="739832" y="1083974"/>
            <a:chExt cx="5755164" cy="75246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5B59FC1-4560-3C40-8433-E22E5E462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5419231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When in doubt, flush it out. Flushing your machine regularly and often will significantly increase the operating life of your PJR and reduce downtime on the jobsite.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535B196-67A9-5C41-963D-299511803F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D3B9F-E32F-3A42-AF47-DBEA4A928F77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3849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33312-7E76-8A42-9E81-556CCB17E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4584"/>
            <a:ext cx="9144001" cy="857250"/>
          </a:xfrm>
        </p:spPr>
        <p:txBody>
          <a:bodyPr/>
          <a:lstStyle/>
          <a:p>
            <a:r>
              <a:rPr lang="en-US" sz="3600" dirty="0"/>
              <a:t>Troubleshooting Tips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DC053-9D3E-8043-A50A-9D2621B8895E}"/>
              </a:ext>
            </a:extLst>
          </p:cNvPr>
          <p:cNvGrpSpPr/>
          <p:nvPr/>
        </p:nvGrpSpPr>
        <p:grpSpPr>
          <a:xfrm>
            <a:off x="251188" y="1638180"/>
            <a:ext cx="4320812" cy="752463"/>
            <a:chOff x="739832" y="1083974"/>
            <a:chExt cx="4320812" cy="7524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EF8E1-0F7C-0B4A-86E6-4D3B3B1F5A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3984879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Ensure both passages in the gun are clear by using a 1/4" drill bit.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BA6AD64-AE3A-F445-B7C8-08A42DFA9D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EC4E9F-A397-6E47-BCE5-2C09B90EA5C0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36F7294-3B3E-A84A-B97D-F29F7BAB589E}"/>
              </a:ext>
            </a:extLst>
          </p:cNvPr>
          <p:cNvGrpSpPr/>
          <p:nvPr/>
        </p:nvGrpSpPr>
        <p:grpSpPr>
          <a:xfrm>
            <a:off x="251188" y="852666"/>
            <a:ext cx="4320812" cy="752463"/>
            <a:chOff x="739832" y="1083974"/>
            <a:chExt cx="4320812" cy="75246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23B4A17-FF6E-1140-B055-6C417314C8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3984879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Proper storage of material is essential. Ensure the material temperature of Flexible FAST is 70°F at all times.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827977E-CC91-4F4F-AE11-2EBA220A87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2EB8CE2-CF4E-A04B-B038-0839B5A39977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933FCF-DFAF-5D4D-8907-54F9A158C97F}"/>
              </a:ext>
            </a:extLst>
          </p:cNvPr>
          <p:cNvGrpSpPr/>
          <p:nvPr/>
        </p:nvGrpSpPr>
        <p:grpSpPr>
          <a:xfrm>
            <a:off x="251188" y="2423694"/>
            <a:ext cx="4320812" cy="752463"/>
            <a:chOff x="739832" y="1083974"/>
            <a:chExt cx="4320812" cy="75246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E3AEC8C-D68C-7043-94DE-B7BEC09AF6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3984879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Ensure both check valves from the drums are open completely.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EF967CC-01B1-204A-B4D7-E879A3591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18A6BCB-7DD3-1E49-A8F2-8BFF8423EE7D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67DE81-6E8E-C744-855E-52285141BAEC}"/>
              </a:ext>
            </a:extLst>
          </p:cNvPr>
          <p:cNvGrpSpPr/>
          <p:nvPr/>
        </p:nvGrpSpPr>
        <p:grpSpPr>
          <a:xfrm>
            <a:off x="251188" y="3209208"/>
            <a:ext cx="4320812" cy="752463"/>
            <a:chOff x="739832" y="1083974"/>
            <a:chExt cx="4320812" cy="75246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CC39F18-0D27-7D46-BF5B-0577EBC59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3984879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Ensure both ends of the desiccant driers are completely open. 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7F7A8AE-8FD2-FD46-B18E-5D88A5C832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7D4F437-B6EF-7C4F-B49F-06C1043FF6DE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4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E7E02B1-42E8-0D44-8781-E49394566D79}"/>
              </a:ext>
            </a:extLst>
          </p:cNvPr>
          <p:cNvGrpSpPr/>
          <p:nvPr/>
        </p:nvGrpSpPr>
        <p:grpSpPr>
          <a:xfrm>
            <a:off x="251188" y="3994722"/>
            <a:ext cx="4320812" cy="752463"/>
            <a:chOff x="739832" y="1083974"/>
            <a:chExt cx="4320812" cy="75246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5B59FC1-4560-3C40-8433-E22E5E462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3984879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Ensure the Y-screens are clear and free of debris or crystals. Replace if needed.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535B196-67A9-5C41-963D-299511803F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D3B9F-E32F-3A42-AF47-DBEA4A928F77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9D3715-DFA1-D140-995E-37B3BFF82CAD}"/>
              </a:ext>
            </a:extLst>
          </p:cNvPr>
          <p:cNvGrpSpPr/>
          <p:nvPr/>
        </p:nvGrpSpPr>
        <p:grpSpPr>
          <a:xfrm>
            <a:off x="4832153" y="1638180"/>
            <a:ext cx="4320812" cy="752463"/>
            <a:chOff x="739832" y="1083974"/>
            <a:chExt cx="4320812" cy="75246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8744AB-BA16-B64C-8F55-5502C7FAFA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3984879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Ensure all fittings are completely secure and tightened with no air leaks.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B679726-4FE9-EC46-92F7-64856EACA2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83AE24-7E63-2640-BF89-6DCC97AB4328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76BEBE-DD06-3E4D-B4A6-930404A77AFA}"/>
              </a:ext>
            </a:extLst>
          </p:cNvPr>
          <p:cNvGrpSpPr/>
          <p:nvPr/>
        </p:nvGrpSpPr>
        <p:grpSpPr>
          <a:xfrm>
            <a:off x="4832153" y="852666"/>
            <a:ext cx="4320812" cy="752463"/>
            <a:chOff x="739832" y="1083974"/>
            <a:chExt cx="4320812" cy="75246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7491D8-FBAD-F940-821C-505315AED0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3984879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Ensure hose assemblies from the drums are clear of debris or crystals. Replace if needed.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2D10079-B93F-004E-93AC-96BB86168E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86C274-1980-D74B-A979-9794D6A3FC45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6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0CD2C6-17AA-A749-9488-72254DEAB6CB}"/>
              </a:ext>
            </a:extLst>
          </p:cNvPr>
          <p:cNvGrpSpPr/>
          <p:nvPr/>
        </p:nvGrpSpPr>
        <p:grpSpPr>
          <a:xfrm>
            <a:off x="4832153" y="2423694"/>
            <a:ext cx="4320812" cy="752463"/>
            <a:chOff x="739832" y="1083974"/>
            <a:chExt cx="4320812" cy="75246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795E50-EAC2-E349-B159-03E1B43642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3984879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Ensure hoses are free of all kinks and twists.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0190309-1792-F44B-B792-46B64726F5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91D057-D7F9-954B-A6B7-5CF2C5B2C004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8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A5AAF65-0452-7A4C-A8A4-69342333753D}"/>
              </a:ext>
            </a:extLst>
          </p:cNvPr>
          <p:cNvGrpSpPr/>
          <p:nvPr/>
        </p:nvGrpSpPr>
        <p:grpSpPr>
          <a:xfrm>
            <a:off x="4832153" y="3209208"/>
            <a:ext cx="4320812" cy="752463"/>
            <a:chOff x="739832" y="1083974"/>
            <a:chExt cx="4320812" cy="75246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62D2FCF-D82D-2341-A3C7-0E0D140DF7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5" y="1083974"/>
              <a:ext cx="3984879" cy="7524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0080" rIns="228600" rtlCol="0" anchor="ctr"/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Ensure a new static mixing tip is</a:t>
              </a:r>
              <a:b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 being used after stopping for </a:t>
              </a:r>
              <a:b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30 seconds or longer.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77A5A1B-0A4B-CD46-AB92-C7A0EFFFFD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832" y="1084927"/>
              <a:ext cx="751510" cy="751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B64E4E6-55C1-0E4F-AC64-ED09DFA8ED68}"/>
                </a:ext>
              </a:extLst>
            </p:cNvPr>
            <p:cNvSpPr txBox="1"/>
            <p:nvPr/>
          </p:nvSpPr>
          <p:spPr>
            <a:xfrm>
              <a:off x="748797" y="1116568"/>
              <a:ext cx="7425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tx2"/>
                  </a:solidFill>
                </a:rPr>
                <a:t>9</a:t>
              </a:r>
            </a:p>
          </p:txBody>
        </p:sp>
      </p:grpSp>
      <p:pic>
        <p:nvPicPr>
          <p:cNvPr id="40" name="Content Placeholder 6">
            <a:extLst>
              <a:ext uri="{FF2B5EF4-FFF2-40B4-BE49-F238E27FC236}">
                <a16:creationId xmlns:a16="http://schemas.microsoft.com/office/drawing/2014/main" id="{F1D20E49-ED01-7847-A5EB-8561CD9ADD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490" y="4360333"/>
            <a:ext cx="1858322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815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F184-DC8C-B64B-8CD3-B125CAA19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99516"/>
            <a:ext cx="7772400" cy="811445"/>
          </a:xfrm>
        </p:spPr>
        <p:txBody>
          <a:bodyPr>
            <a:noAutofit/>
          </a:bodyPr>
          <a:lstStyle/>
          <a:p>
            <a:r>
              <a:rPr lang="en-US" dirty="0"/>
              <a:t>Adhesive Cost Savings </a:t>
            </a:r>
            <a:br>
              <a:rPr lang="en-US" dirty="0"/>
            </a:br>
            <a:r>
              <a:rPr lang="en-US" dirty="0"/>
              <a:t>with the Patriot Jr.</a:t>
            </a:r>
          </a:p>
        </p:txBody>
      </p:sp>
    </p:spTree>
    <p:extLst>
      <p:ext uri="{BB962C8B-B14F-4D97-AF65-F5344CB8AC3E}">
        <p14:creationId xmlns:p14="http://schemas.microsoft.com/office/powerpoint/2010/main" val="268908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10DC3A-EE0B-7348-86C1-DECE17BE0BB4}"/>
              </a:ext>
            </a:extLst>
          </p:cNvPr>
          <p:cNvSpPr/>
          <p:nvPr/>
        </p:nvSpPr>
        <p:spPr>
          <a:xfrm>
            <a:off x="4034118" y="0"/>
            <a:ext cx="5109882" cy="49100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F6DB1C05-7421-C54F-B808-0C527B9B208E}"/>
              </a:ext>
            </a:extLst>
          </p:cNvPr>
          <p:cNvSpPr/>
          <p:nvPr/>
        </p:nvSpPr>
        <p:spPr>
          <a:xfrm>
            <a:off x="7158025" y="-240574"/>
            <a:ext cx="3657600" cy="5143500"/>
          </a:xfrm>
          <a:prstGeom prst="parallelogram">
            <a:avLst>
              <a:gd name="adj" fmla="val 34375"/>
            </a:avLst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55F97-7A1D-B047-BE50-7D31ED7F8B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1775" y="341313"/>
            <a:ext cx="5102225" cy="8572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Graco Pump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61521-DD96-DB47-AD46-2E61564F845A}"/>
              </a:ext>
            </a:extLst>
          </p:cNvPr>
          <p:cNvSpPr/>
          <p:nvPr/>
        </p:nvSpPr>
        <p:spPr>
          <a:xfrm>
            <a:off x="4034118" y="1526929"/>
            <a:ext cx="5109882" cy="215668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822650-4653-3B41-B317-AE81DA7B68E4}"/>
              </a:ext>
            </a:extLst>
          </p:cNvPr>
          <p:cNvSpPr txBox="1"/>
          <p:nvPr/>
        </p:nvSpPr>
        <p:spPr>
          <a:xfrm>
            <a:off x="4275167" y="2110085"/>
            <a:ext cx="4711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Utilizes an OEM GRACO Reactor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Stays mounted on the PJR cart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988DEA-03A4-584B-8484-A02FBF88C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34" b="96371" l="2128" r="96712">
                        <a14:foregroundMark x1="5609" y1="56250" x2="5609" y2="56250"/>
                        <a14:foregroundMark x1="2128" y1="51210" x2="2128" y2="51210"/>
                        <a14:foregroundMark x1="55319" y1="7460" x2="55319" y2="7460"/>
                        <a14:foregroundMark x1="47389" y1="4234" x2="47389" y2="4234"/>
                        <a14:foregroundMark x1="37331" y1="6048" x2="37331" y2="6048"/>
                        <a14:foregroundMark x1="96905" y1="45565" x2="96905" y2="45565"/>
                        <a14:foregroundMark x1="54352" y1="90726" x2="54352" y2="90726"/>
                        <a14:foregroundMark x1="39458" y1="96371" x2="39458" y2="96371"/>
                        <a14:foregroundMark x1="59574" y1="4234" x2="59574" y2="42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175" y="587551"/>
            <a:ext cx="3634896" cy="3487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485785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A7C70E4-3BE2-6A49-9AF5-197D3ADD554C}"/>
              </a:ext>
            </a:extLst>
          </p:cNvPr>
          <p:cNvSpPr txBox="1">
            <a:spLocks/>
          </p:cNvSpPr>
          <p:nvPr/>
        </p:nvSpPr>
        <p:spPr>
          <a:xfrm>
            <a:off x="0" y="214237"/>
            <a:ext cx="9230400" cy="80416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09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dirty="0"/>
            </a:br>
            <a:endParaRPr lang="en-US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B5A7C-A09F-0945-A412-E2C42538D4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35457" y="363168"/>
            <a:ext cx="7359486" cy="44171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3FA865-68E0-1B4A-8811-312E0C058E8C}"/>
              </a:ext>
            </a:extLst>
          </p:cNvPr>
          <p:cNvSpPr/>
          <p:nvPr/>
        </p:nvSpPr>
        <p:spPr>
          <a:xfrm>
            <a:off x="6587999" y="3316050"/>
            <a:ext cx="861057" cy="332100"/>
          </a:xfrm>
          <a:prstGeom prst="ellipse">
            <a:avLst/>
          </a:prstGeom>
          <a:noFill/>
          <a:ln w="76200"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74C16A-12FE-D34F-89C0-6CBA510E9881}"/>
              </a:ext>
            </a:extLst>
          </p:cNvPr>
          <p:cNvSpPr/>
          <p:nvPr/>
        </p:nvSpPr>
        <p:spPr>
          <a:xfrm>
            <a:off x="5757600" y="3316050"/>
            <a:ext cx="756000" cy="332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1F0C11-037D-7F4E-9F1F-5AA96B609271}"/>
              </a:ext>
            </a:extLst>
          </p:cNvPr>
          <p:cNvSpPr/>
          <p:nvPr/>
        </p:nvSpPr>
        <p:spPr>
          <a:xfrm>
            <a:off x="4881599" y="3316050"/>
            <a:ext cx="801601" cy="332100"/>
          </a:xfrm>
          <a:prstGeom prst="ellipse">
            <a:avLst/>
          </a:prstGeom>
          <a:noFill/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538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04711B-9D7A-DE4C-A630-C75D9FD23933}"/>
              </a:ext>
            </a:extLst>
          </p:cNvPr>
          <p:cNvGrpSpPr/>
          <p:nvPr/>
        </p:nvGrpSpPr>
        <p:grpSpPr>
          <a:xfrm>
            <a:off x="26895" y="308672"/>
            <a:ext cx="9230400" cy="4488550"/>
            <a:chOff x="26895" y="308672"/>
            <a:chExt cx="9230400" cy="4488550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7AC13E12-1FD8-024F-B868-38F1261C5E84}"/>
                </a:ext>
              </a:extLst>
            </p:cNvPr>
            <p:cNvSpPr txBox="1">
              <a:spLocks/>
            </p:cNvSpPr>
            <p:nvPr/>
          </p:nvSpPr>
          <p:spPr>
            <a:xfrm>
              <a:off x="26895" y="308672"/>
              <a:ext cx="9230400" cy="804169"/>
            </a:xfrm>
            <a:prstGeom prst="rect">
              <a:avLst/>
            </a:prstGeom>
          </p:spPr>
          <p:txBody>
            <a:bodyPr>
              <a:normAutofit fontScale="90000" lnSpcReduction="1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rgbClr val="00509F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br>
                <a:rPr lang="en-US" dirty="0"/>
              </a:br>
              <a:endParaRPr lang="en-US" sz="27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ECA8C10-48EE-D043-AAD6-7695476E0D1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66495" y="380670"/>
              <a:ext cx="7351200" cy="4416552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F3BE9A9-54FB-E04E-B0F9-CE97DD1980A6}"/>
                </a:ext>
              </a:extLst>
            </p:cNvPr>
            <p:cNvSpPr/>
            <p:nvPr/>
          </p:nvSpPr>
          <p:spPr>
            <a:xfrm>
              <a:off x="4894094" y="3360085"/>
              <a:ext cx="801601" cy="33210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2C48E4A-3929-C842-96DF-4EEB884AB35F}"/>
                </a:ext>
              </a:extLst>
            </p:cNvPr>
            <p:cNvSpPr/>
            <p:nvPr/>
          </p:nvSpPr>
          <p:spPr>
            <a:xfrm>
              <a:off x="5764694" y="3360085"/>
              <a:ext cx="801601" cy="3321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2509EE-E968-2141-81FA-1498B7AD91E1}"/>
                </a:ext>
              </a:extLst>
            </p:cNvPr>
            <p:cNvSpPr/>
            <p:nvPr/>
          </p:nvSpPr>
          <p:spPr>
            <a:xfrm>
              <a:off x="6635294" y="3360085"/>
              <a:ext cx="801601" cy="33210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3A7C70E4-3BE2-6A49-9AF5-197D3ADD554C}"/>
              </a:ext>
            </a:extLst>
          </p:cNvPr>
          <p:cNvSpPr txBox="1">
            <a:spLocks/>
          </p:cNvSpPr>
          <p:nvPr/>
        </p:nvSpPr>
        <p:spPr>
          <a:xfrm>
            <a:off x="0" y="214237"/>
            <a:ext cx="9230400" cy="80416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09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9011000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97793BA-2533-4F44-B628-EE6A94609DE9}"/>
              </a:ext>
            </a:extLst>
          </p:cNvPr>
          <p:cNvSpPr txBox="1">
            <a:spLocks/>
          </p:cNvSpPr>
          <p:nvPr/>
        </p:nvSpPr>
        <p:spPr>
          <a:xfrm>
            <a:off x="73695" y="233874"/>
            <a:ext cx="9230400" cy="80416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09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dirty="0"/>
            </a:br>
            <a:endParaRPr lang="en-US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544967-D4BC-8E40-9296-9311FC5FA7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6495" y="381404"/>
            <a:ext cx="7358400" cy="441655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953BE77-E7F2-944A-A885-A895BAC5AF97}"/>
              </a:ext>
            </a:extLst>
          </p:cNvPr>
          <p:cNvSpPr/>
          <p:nvPr/>
        </p:nvSpPr>
        <p:spPr>
          <a:xfrm>
            <a:off x="4876094" y="3350017"/>
            <a:ext cx="801601" cy="332100"/>
          </a:xfrm>
          <a:prstGeom prst="ellipse">
            <a:avLst/>
          </a:prstGeom>
          <a:noFill/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B202AD-E1DA-804B-8E4E-B1053857EE14}"/>
              </a:ext>
            </a:extLst>
          </p:cNvPr>
          <p:cNvSpPr/>
          <p:nvPr/>
        </p:nvSpPr>
        <p:spPr>
          <a:xfrm>
            <a:off x="5742495" y="3350017"/>
            <a:ext cx="801601" cy="332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051593-6D88-4F4B-8906-5A87B3F1B524}"/>
              </a:ext>
            </a:extLst>
          </p:cNvPr>
          <p:cNvSpPr/>
          <p:nvPr/>
        </p:nvSpPr>
        <p:spPr>
          <a:xfrm>
            <a:off x="6604096" y="3350017"/>
            <a:ext cx="801601" cy="332100"/>
          </a:xfrm>
          <a:prstGeom prst="ellipse">
            <a:avLst/>
          </a:prstGeom>
          <a:noFill/>
          <a:ln w="76200"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153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11876-BFDD-084D-B58E-9A07A3C1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327499"/>
            <a:ext cx="7772400" cy="697404"/>
          </a:xfrm>
        </p:spPr>
        <p:txBody>
          <a:bodyPr>
            <a:no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A3879B17-DBC5-0449-9DE3-DBC05D4A3E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563" y="2282456"/>
            <a:ext cx="5024874" cy="130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3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55F97-7A1D-B047-BE50-7D31ED7F8B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3820"/>
            <a:ext cx="9144000" cy="8572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PJR Hoses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A3D3A2-1576-8D4D-BF14-ABFAC6A402A2}"/>
              </a:ext>
            </a:extLst>
          </p:cNvPr>
          <p:cNvSpPr/>
          <p:nvPr/>
        </p:nvSpPr>
        <p:spPr>
          <a:xfrm>
            <a:off x="1110628" y="1517110"/>
            <a:ext cx="3496235" cy="10697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spcBef>
                <a:spcPts val="750"/>
              </a:spcBef>
              <a:buClr>
                <a:schemeClr val="bg1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These are your primary hoses that move material from pump to gun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D2E014-D821-7C47-B931-9286EDFE5DA3}"/>
              </a:ext>
            </a:extLst>
          </p:cNvPr>
          <p:cNvSpPr/>
          <p:nvPr/>
        </p:nvSpPr>
        <p:spPr>
          <a:xfrm>
            <a:off x="1110628" y="824282"/>
            <a:ext cx="3496235" cy="6402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 indent="9525" algn="ctr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PJR Hose Bundle</a:t>
            </a:r>
          </a:p>
        </p:txBody>
      </p:sp>
      <p:pic>
        <p:nvPicPr>
          <p:cNvPr id="19" name="Picture 18" descr="A picture containing indoor, table, sitting, red&#10;&#10;Description automatically generated">
            <a:extLst>
              <a:ext uri="{FF2B5EF4-FFF2-40B4-BE49-F238E27FC236}">
                <a16:creationId xmlns:a16="http://schemas.microsoft.com/office/drawing/2014/main" id="{3B2914A2-387D-D24F-80AD-6FDBF219A6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62"/>
          <a:stretch/>
        </p:blipFill>
        <p:spPr>
          <a:xfrm>
            <a:off x="1461554" y="2673251"/>
            <a:ext cx="2615088" cy="167861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8C5646-E5B1-8442-8A73-C55610BF01B0}"/>
              </a:ext>
            </a:extLst>
          </p:cNvPr>
          <p:cNvSpPr/>
          <p:nvPr/>
        </p:nvSpPr>
        <p:spPr>
          <a:xfrm>
            <a:off x="4732369" y="1517110"/>
            <a:ext cx="3496235" cy="1069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spcBef>
                <a:spcPts val="750"/>
              </a:spcBef>
              <a:buClr>
                <a:schemeClr val="bg1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These are secondary hoses used to help prevent damage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to primary hoses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64000C-EAAE-784F-9A4D-8A06563D37A5}"/>
              </a:ext>
            </a:extLst>
          </p:cNvPr>
          <p:cNvSpPr/>
          <p:nvPr/>
        </p:nvSpPr>
        <p:spPr>
          <a:xfrm>
            <a:off x="4732369" y="824282"/>
            <a:ext cx="3496235" cy="6402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 indent="9525" algn="ctr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Whip Hose</a:t>
            </a:r>
          </a:p>
        </p:txBody>
      </p:sp>
      <p:pic>
        <p:nvPicPr>
          <p:cNvPr id="24" name="Picture 23" descr="A picture containing cable, necklace&#10;&#10;Description automatically generated">
            <a:extLst>
              <a:ext uri="{FF2B5EF4-FFF2-40B4-BE49-F238E27FC236}">
                <a16:creationId xmlns:a16="http://schemas.microsoft.com/office/drawing/2014/main" id="{E59B7B9D-D023-564E-920F-E03AE27F43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793" y="3121898"/>
            <a:ext cx="2195458" cy="1232592"/>
          </a:xfrm>
          <a:prstGeom prst="rect">
            <a:avLst/>
          </a:prstGeom>
        </p:spPr>
      </p:pic>
      <p:pic>
        <p:nvPicPr>
          <p:cNvPr id="23" name="Picture 22" descr="A picture containing cable, knot&#10;&#10;Description automatically generated">
            <a:extLst>
              <a:ext uri="{FF2B5EF4-FFF2-40B4-BE49-F238E27FC236}">
                <a16:creationId xmlns:a16="http://schemas.microsoft.com/office/drawing/2014/main" id="{5C7DA71A-2132-3E44-B660-3F633BB788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587" y="2639486"/>
            <a:ext cx="1987200" cy="12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9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13E1-CB4A-054B-AC24-5DDD2859F0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Gun Options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9AFBDC-78DC-DD4E-98D1-14D90B4D8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69245"/>
              </p:ext>
            </p:extLst>
          </p:nvPr>
        </p:nvGraphicFramePr>
        <p:xfrm>
          <a:off x="913269" y="1444266"/>
          <a:ext cx="7450800" cy="178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108">
                  <a:extLst>
                    <a:ext uri="{9D8B030D-6E8A-4147-A177-3AD203B41FA5}">
                      <a16:colId xmlns:a16="http://schemas.microsoft.com/office/drawing/2014/main" val="1131068608"/>
                    </a:ext>
                  </a:extLst>
                </a:gridCol>
                <a:gridCol w="1888564">
                  <a:extLst>
                    <a:ext uri="{9D8B030D-6E8A-4147-A177-3AD203B41FA5}">
                      <a16:colId xmlns:a16="http://schemas.microsoft.com/office/drawing/2014/main" val="2932621958"/>
                    </a:ext>
                  </a:extLst>
                </a:gridCol>
                <a:gridCol w="1888564">
                  <a:extLst>
                    <a:ext uri="{9D8B030D-6E8A-4147-A177-3AD203B41FA5}">
                      <a16:colId xmlns:a16="http://schemas.microsoft.com/office/drawing/2014/main" val="1484206564"/>
                    </a:ext>
                  </a:extLst>
                </a:gridCol>
                <a:gridCol w="1888564">
                  <a:extLst>
                    <a:ext uri="{9D8B030D-6E8A-4147-A177-3AD203B41FA5}">
                      <a16:colId xmlns:a16="http://schemas.microsoft.com/office/drawing/2014/main" val="955492044"/>
                    </a:ext>
                  </a:extLst>
                </a:gridCol>
              </a:tblGrid>
              <a:tr h="9224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Gun Options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Bead 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Splatter 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Air Purge Feature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618447"/>
                  </a:ext>
                </a:extLst>
              </a:tr>
              <a:tr h="4327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Vee Manifold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827056"/>
                  </a:ext>
                </a:extLst>
              </a:tr>
              <a:tr h="4327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Vee Air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854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34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4F08-3B75-B644-BC90-55922A4AC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06502"/>
            <a:ext cx="7772400" cy="811445"/>
          </a:xfrm>
        </p:spPr>
        <p:txBody>
          <a:bodyPr/>
          <a:lstStyle/>
          <a:p>
            <a:r>
              <a:rPr lang="en-US" dirty="0"/>
              <a:t>PJR Setup</a:t>
            </a:r>
          </a:p>
        </p:txBody>
      </p:sp>
    </p:spTree>
    <p:extLst>
      <p:ext uri="{BB962C8B-B14F-4D97-AF65-F5344CB8AC3E}">
        <p14:creationId xmlns:p14="http://schemas.microsoft.com/office/powerpoint/2010/main" val="3464896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rp 2">
      <a:dk1>
        <a:srgbClr val="404140"/>
      </a:dk1>
      <a:lt1>
        <a:srgbClr val="FFFFFF"/>
      </a:lt1>
      <a:dk2>
        <a:srgbClr val="0D4787"/>
      </a:dk2>
      <a:lt2>
        <a:srgbClr val="898A89"/>
      </a:lt2>
      <a:accent1>
        <a:srgbClr val="04244C"/>
      </a:accent1>
      <a:accent2>
        <a:srgbClr val="0F3C74"/>
      </a:accent2>
      <a:accent3>
        <a:srgbClr val="0C65A2"/>
      </a:accent3>
      <a:accent4>
        <a:srgbClr val="0F5486"/>
      </a:accent4>
      <a:accent5>
        <a:srgbClr val="B4B4B3"/>
      </a:accent5>
      <a:accent6>
        <a:srgbClr val="D6D7D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orp 2">
      <a:dk1>
        <a:srgbClr val="404140"/>
      </a:dk1>
      <a:lt1>
        <a:srgbClr val="FFFFFF"/>
      </a:lt1>
      <a:dk2>
        <a:srgbClr val="0D4787"/>
      </a:dk2>
      <a:lt2>
        <a:srgbClr val="898A89"/>
      </a:lt2>
      <a:accent1>
        <a:srgbClr val="04244C"/>
      </a:accent1>
      <a:accent2>
        <a:srgbClr val="0F3C74"/>
      </a:accent2>
      <a:accent3>
        <a:srgbClr val="0C65A2"/>
      </a:accent3>
      <a:accent4>
        <a:srgbClr val="0F5486"/>
      </a:accent4>
      <a:accent5>
        <a:srgbClr val="B4B4B3"/>
      </a:accent5>
      <a:accent6>
        <a:srgbClr val="D6D7D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8645</TotalTime>
  <Words>2052</Words>
  <Application>Microsoft Macintosh PowerPoint</Application>
  <PresentationFormat>On-screen Show (16:9)</PresentationFormat>
  <Paragraphs>335</Paragraphs>
  <Slides>63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Wingdings</vt:lpstr>
      <vt:lpstr>Office Theme</vt:lpstr>
      <vt:lpstr>1_Office Theme</vt:lpstr>
      <vt:lpstr>Patriot Jr.™</vt:lpstr>
      <vt:lpstr>PowerPoint Presentation</vt:lpstr>
      <vt:lpstr>Basic Functions</vt:lpstr>
      <vt:lpstr>PowerPoint Presentation</vt:lpstr>
      <vt:lpstr>Fittings</vt:lpstr>
      <vt:lpstr>Graco Pump</vt:lpstr>
      <vt:lpstr>PJR Hoses</vt:lpstr>
      <vt:lpstr>Gun Options</vt:lpstr>
      <vt:lpstr>PJR Setup</vt:lpstr>
      <vt:lpstr>Brand New PJR Setup</vt:lpstr>
      <vt:lpstr>Brand New  PJR Setup</vt:lpstr>
      <vt:lpstr>Flexible FAST  Drum Setup</vt:lpstr>
      <vt:lpstr>Flexible FAST  Drum Setup</vt:lpstr>
      <vt:lpstr>Material Temperature</vt:lpstr>
      <vt:lpstr>Flexible FAST  Drum Setup</vt:lpstr>
      <vt:lpstr>Flexible FAST  Drum Setup</vt:lpstr>
      <vt:lpstr>Flexible FAST  Drum Setup</vt:lpstr>
      <vt:lpstr>Flexible FAST  Drum Setup</vt:lpstr>
      <vt:lpstr>Flexible FAST  Drum Setup</vt:lpstr>
      <vt:lpstr>Flexible FAST  Drum Setup</vt:lpstr>
      <vt:lpstr>Flexible FAST  Drum Setup</vt:lpstr>
      <vt:lpstr>Changing Drums</vt:lpstr>
      <vt:lpstr>Switching  out Flexible FAST Drums</vt:lpstr>
      <vt:lpstr>Startup and Dispensing</vt:lpstr>
      <vt:lpstr>Daily Startup and Dispensing Procedures</vt:lpstr>
      <vt:lpstr>Daily Startup and Dispensing Procedures</vt:lpstr>
      <vt:lpstr>Daily Startup and Dispensing Procedures</vt:lpstr>
      <vt:lpstr>Daily Startup and Dispensing Procedures</vt:lpstr>
      <vt:lpstr>Daily Startup and Dispensing Procedures</vt:lpstr>
      <vt:lpstr>Daily Startup and Dispensing Procedures</vt:lpstr>
      <vt:lpstr>PowerPoint Presentation</vt:lpstr>
      <vt:lpstr>Bead Application</vt:lpstr>
      <vt:lpstr>Daily Startup and Dispensing Procedures</vt:lpstr>
      <vt:lpstr>PowerPoint Presentation</vt:lpstr>
      <vt:lpstr>PowerPoint Presentation</vt:lpstr>
      <vt:lpstr>Splatter Application</vt:lpstr>
      <vt:lpstr>Daily Startup and Dispensing Procedures</vt:lpstr>
      <vt:lpstr>PowerPoint Presentation</vt:lpstr>
      <vt:lpstr>PowerPoint Presentation</vt:lpstr>
      <vt:lpstr>PowerPoint Presentation</vt:lpstr>
      <vt:lpstr>Short-Term Shutdown</vt:lpstr>
      <vt:lpstr>Short-Term Shutdown Checklist (overnight/lunch break)</vt:lpstr>
      <vt:lpstr>PowerPoint Presentation</vt:lpstr>
      <vt:lpstr>PowerPoint Presentation</vt:lpstr>
      <vt:lpstr>Short-Term Shutdown Checklist (overnight/lunch break)</vt:lpstr>
      <vt:lpstr>Long-Term Shutdown</vt:lpstr>
      <vt:lpstr>Long-Term Shutdown Checklist (2 weeks or longer)</vt:lpstr>
      <vt:lpstr>Long-Term Shutdown Checklist (2 weeks or longer)</vt:lpstr>
      <vt:lpstr>PowerPoint Presentation</vt:lpstr>
      <vt:lpstr>PowerPoint Presentation</vt:lpstr>
      <vt:lpstr>PowerPoint Presentation</vt:lpstr>
      <vt:lpstr>Long-Term Shutdown Checklist (2 weeks or longer)</vt:lpstr>
      <vt:lpstr>PowerPoint Presentation</vt:lpstr>
      <vt:lpstr>PowerPoint Presentation</vt:lpstr>
      <vt:lpstr>PowerPoint Presentation</vt:lpstr>
      <vt:lpstr>Prevention and Troubleshooting</vt:lpstr>
      <vt:lpstr>Prevention</vt:lpstr>
      <vt:lpstr>Troubleshooting Tips</vt:lpstr>
      <vt:lpstr>Adhesive Cost Savings  with the Patriot Jr.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Carty</dc:creator>
  <cp:lastModifiedBy>Vanessa Wright</cp:lastModifiedBy>
  <cp:revision>501</cp:revision>
  <cp:lastPrinted>2018-03-12T19:49:53Z</cp:lastPrinted>
  <dcterms:created xsi:type="dcterms:W3CDTF">2012-11-15T20:58:16Z</dcterms:created>
  <dcterms:modified xsi:type="dcterms:W3CDTF">2020-09-15T03:27:41Z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c03519-5d61-4127-beb8-4aed61f547a0_Enabled">
    <vt:lpwstr>true</vt:lpwstr>
  </property>
  <property fmtid="{D5CDD505-2E9C-101B-9397-08002B2CF9AE}" pid="3" name="MSIP_Label_89c03519-5d61-4127-beb8-4aed61f547a0_SetDate">
    <vt:lpwstr>2020-08-26T14:49:18Z</vt:lpwstr>
  </property>
  <property fmtid="{D5CDD505-2E9C-101B-9397-08002B2CF9AE}" pid="4" name="MSIP_Label_89c03519-5d61-4127-beb8-4aed61f547a0_Method">
    <vt:lpwstr>Standard</vt:lpwstr>
  </property>
  <property fmtid="{D5CDD505-2E9C-101B-9397-08002B2CF9AE}" pid="5" name="MSIP_Label_89c03519-5d61-4127-beb8-4aed61f547a0_Name">
    <vt:lpwstr>89c03519-5d61-4127-beb8-4aed61f547a0</vt:lpwstr>
  </property>
  <property fmtid="{D5CDD505-2E9C-101B-9397-08002B2CF9AE}" pid="6" name="MSIP_Label_89c03519-5d61-4127-beb8-4aed61f547a0_SiteId">
    <vt:lpwstr>1bb2a1bc-cc03-4ed9-a189-1f05216d70f4</vt:lpwstr>
  </property>
  <property fmtid="{D5CDD505-2E9C-101B-9397-08002B2CF9AE}" pid="7" name="MSIP_Label_89c03519-5d61-4127-beb8-4aed61f547a0_ActionId">
    <vt:lpwstr>31dc7f6e-716d-4130-b7e2-39af2e566810</vt:lpwstr>
  </property>
  <property fmtid="{D5CDD505-2E9C-101B-9397-08002B2CF9AE}" pid="8" name="MSIP_Label_89c03519-5d61-4127-beb8-4aed61f547a0_ContentBits">
    <vt:lpwstr>0</vt:lpwstr>
  </property>
</Properties>
</file>