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2" r:id="rId2"/>
  </p:sldMasterIdLst>
  <p:notesMasterIdLst>
    <p:notesMasterId r:id="rId60"/>
  </p:notesMasterIdLst>
  <p:handoutMasterIdLst>
    <p:handoutMasterId r:id="rId61"/>
  </p:handoutMasterIdLst>
  <p:sldIdLst>
    <p:sldId id="256" r:id="rId3"/>
    <p:sldId id="259" r:id="rId4"/>
    <p:sldId id="260" r:id="rId5"/>
    <p:sldId id="261" r:id="rId6"/>
    <p:sldId id="263" r:id="rId7"/>
    <p:sldId id="264" r:id="rId8"/>
    <p:sldId id="265" r:id="rId9"/>
    <p:sldId id="266" r:id="rId10"/>
    <p:sldId id="268" r:id="rId11"/>
    <p:sldId id="323" r:id="rId12"/>
    <p:sldId id="324" r:id="rId13"/>
    <p:sldId id="325" r:id="rId14"/>
    <p:sldId id="269" r:id="rId15"/>
    <p:sldId id="271" r:id="rId16"/>
    <p:sldId id="272" r:id="rId17"/>
    <p:sldId id="284" r:id="rId18"/>
    <p:sldId id="326" r:id="rId19"/>
    <p:sldId id="327" r:id="rId20"/>
    <p:sldId id="280" r:id="rId21"/>
    <p:sldId id="328" r:id="rId22"/>
    <p:sldId id="329" r:id="rId23"/>
    <p:sldId id="282" r:id="rId24"/>
    <p:sldId id="288" r:id="rId25"/>
    <p:sldId id="330" r:id="rId26"/>
    <p:sldId id="331" r:id="rId27"/>
    <p:sldId id="332" r:id="rId28"/>
    <p:sldId id="291" r:id="rId29"/>
    <p:sldId id="292" r:id="rId30"/>
    <p:sldId id="293" r:id="rId31"/>
    <p:sldId id="333" r:id="rId32"/>
    <p:sldId id="334" r:id="rId33"/>
    <p:sldId id="294" r:id="rId34"/>
    <p:sldId id="335" r:id="rId35"/>
    <p:sldId id="297" r:id="rId36"/>
    <p:sldId id="336" r:id="rId37"/>
    <p:sldId id="299" r:id="rId38"/>
    <p:sldId id="301" r:id="rId39"/>
    <p:sldId id="337" r:id="rId40"/>
    <p:sldId id="300" r:id="rId41"/>
    <p:sldId id="338" r:id="rId42"/>
    <p:sldId id="339" r:id="rId43"/>
    <p:sldId id="304" r:id="rId44"/>
    <p:sldId id="340" r:id="rId45"/>
    <p:sldId id="341" r:id="rId46"/>
    <p:sldId id="342" r:id="rId47"/>
    <p:sldId id="343" r:id="rId48"/>
    <p:sldId id="344" r:id="rId49"/>
    <p:sldId id="345" r:id="rId50"/>
    <p:sldId id="346" r:id="rId51"/>
    <p:sldId id="314" r:id="rId52"/>
    <p:sldId id="315" r:id="rId53"/>
    <p:sldId id="316" r:id="rId54"/>
    <p:sldId id="317" r:id="rId55"/>
    <p:sldId id="318" r:id="rId56"/>
    <p:sldId id="319" r:id="rId57"/>
    <p:sldId id="347" r:id="rId58"/>
    <p:sldId id="321" r:id="rId59"/>
  </p:sldIdLst>
  <p:sldSz cx="9144000" cy="5143500" type="screen16x9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156" userDrawn="1">
          <p15:clr>
            <a:srgbClr val="A4A3A4"/>
          </p15:clr>
        </p15:guide>
        <p15:guide id="4" orient="horz" pos="92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00509F"/>
    <a:srgbClr val="515151"/>
    <a:srgbClr val="EBEBEB"/>
    <a:srgbClr val="66FFFF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58"/>
    <p:restoredTop sz="78231" autoAdjust="0"/>
  </p:normalViewPr>
  <p:slideViewPr>
    <p:cSldViewPr snapToGrid="0" snapToObjects="1">
      <p:cViewPr varScale="1">
        <p:scale>
          <a:sx n="126" d="100"/>
          <a:sy n="126" d="100"/>
        </p:scale>
        <p:origin x="864" y="176"/>
      </p:cViewPr>
      <p:guideLst>
        <p:guide orient="horz" pos="1620"/>
        <p:guide pos="2880"/>
        <p:guide orient="horz" pos="156"/>
        <p:guide orient="horz" pos="924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723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37840" cy="464820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40" y="2"/>
            <a:ext cx="3037840" cy="464820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r">
              <a:defRPr sz="1200"/>
            </a:lvl1pPr>
          </a:lstStyle>
          <a:p>
            <a:fld id="{662A725B-EEBF-5148-95F8-3F75973C014A}" type="datetimeFigureOut">
              <a:rPr lang="en-US" smtClean="0"/>
              <a:pPr/>
              <a:t>2/18/21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8"/>
            <a:ext cx="3037840" cy="464820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40" y="8829968"/>
            <a:ext cx="3037840" cy="464820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r">
              <a:defRPr sz="1200"/>
            </a:lvl1pPr>
          </a:lstStyle>
          <a:p>
            <a:fld id="{24B19A31-8751-E64B-949F-3FBFCE6BBE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85374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37840" cy="464820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40" y="2"/>
            <a:ext cx="3037840" cy="464820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r">
              <a:defRPr sz="1200"/>
            </a:lvl1pPr>
          </a:lstStyle>
          <a:p>
            <a:fld id="{79EEBD20-C28E-D747-B4C5-0FBEF5F4AF23}" type="datetimeFigureOut">
              <a:rPr lang="en-US" smtClean="0"/>
              <a:pPr/>
              <a:t>2/18/21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700088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4" tIns="46582" rIns="93164" bIns="4658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2"/>
            <a:ext cx="5608320" cy="4183380"/>
          </a:xfrm>
          <a:prstGeom prst="rect">
            <a:avLst/>
          </a:prstGeom>
        </p:spPr>
        <p:txBody>
          <a:bodyPr vert="horz" lIns="93164" tIns="46582" rIns="93164" bIns="4658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4820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40" y="8829968"/>
            <a:ext cx="3037840" cy="464820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r">
              <a:defRPr sz="1200"/>
            </a:lvl1pPr>
          </a:lstStyle>
          <a:p>
            <a:fld id="{DAE56988-AC89-A446-B2AD-4FA648F13E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17701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56988-AC89-A446-B2AD-4FA648F13E32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4656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56988-AC89-A446-B2AD-4FA648F13E32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7084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56988-AC89-A446-B2AD-4FA648F13E32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10571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56988-AC89-A446-B2AD-4FA648F13E32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9678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56988-AC89-A446-B2AD-4FA648F13E32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8281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56988-AC89-A446-B2AD-4FA648F13E32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8901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56988-AC89-A446-B2AD-4FA648F13E32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7025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56988-AC89-A446-B2AD-4FA648F13E32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08560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56988-AC89-A446-B2AD-4FA648F13E32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8891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56988-AC89-A446-B2AD-4FA648F13E32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5052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56988-AC89-A446-B2AD-4FA648F13E32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09634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56988-AC89-A446-B2AD-4FA648F13E32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7563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56988-AC89-A446-B2AD-4FA648F13E32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3586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56988-AC89-A446-B2AD-4FA648F13E32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8370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56988-AC89-A446-B2AD-4FA648F13E32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3589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56988-AC89-A446-B2AD-4FA648F13E32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5466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56988-AC89-A446-B2AD-4FA648F13E32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11501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56988-AC89-A446-B2AD-4FA648F13E32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08740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56988-AC89-A446-B2AD-4FA648F13E32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8885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56988-AC89-A446-B2AD-4FA648F13E32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84829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56988-AC89-A446-B2AD-4FA648F13E32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13137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56988-AC89-A446-B2AD-4FA648F13E32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62966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56988-AC89-A446-B2AD-4FA648F13E32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855720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56988-AC89-A446-B2AD-4FA648F13E32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402049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56988-AC89-A446-B2AD-4FA648F13E32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62714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56988-AC89-A446-B2AD-4FA648F13E32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65650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56988-AC89-A446-B2AD-4FA648F13E32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35195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56988-AC89-A446-B2AD-4FA648F13E32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5074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56988-AC89-A446-B2AD-4FA648F13E32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032387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56988-AC89-A446-B2AD-4FA648F13E32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72630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56988-AC89-A446-B2AD-4FA648F13E32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55395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56988-AC89-A446-B2AD-4FA648F13E32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81178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56988-AC89-A446-B2AD-4FA648F13E32}" type="slidenum">
              <a:rPr lang="en-US" smtClean="0"/>
              <a:pPr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72585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56988-AC89-A446-B2AD-4FA648F13E32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9002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56988-AC89-A446-B2AD-4FA648F13E32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2418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56988-AC89-A446-B2AD-4FA648F13E32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62058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56988-AC89-A446-B2AD-4FA648F13E32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4388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56988-AC89-A446-B2AD-4FA648F13E32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8679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56988-AC89-A446-B2AD-4FA648F13E32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80430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69400" cy="51577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45137"/>
            <a:ext cx="7772400" cy="811445"/>
          </a:xfrm>
        </p:spPr>
        <p:txBody>
          <a:bodyPr>
            <a:normAutofit/>
          </a:bodyPr>
          <a:lstStyle>
            <a:lvl1pPr algn="ctr">
              <a:defRPr sz="29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011648"/>
            <a:ext cx="6400800" cy="504266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94085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B06BE83E-6940-BD4F-BDCB-961383A2EB8F}" type="datetime1">
              <a:rPr lang="en-US" smtClean="0"/>
              <a:pPr/>
              <a:t>2/18/21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36172" y="4638046"/>
            <a:ext cx="2346960" cy="273844"/>
          </a:xfrm>
          <a:prstGeom prst="rect">
            <a:avLst/>
          </a:prstGeom>
        </p:spPr>
        <p:txBody>
          <a:bodyPr/>
          <a:lstStyle/>
          <a:p>
            <a:fld id="{1843ACD3-326F-B343-9F69-2C77A72C569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8367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45C20CE3-9B46-1A4E-BA7E-F917456433C5}" type="datetime1">
              <a:rPr lang="en-US" smtClean="0"/>
              <a:pPr/>
              <a:t>2/18/21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36172" y="4638046"/>
            <a:ext cx="2346960" cy="273844"/>
          </a:xfrm>
          <a:prstGeom prst="rect">
            <a:avLst/>
          </a:prstGeom>
        </p:spPr>
        <p:txBody>
          <a:bodyPr/>
          <a:lstStyle/>
          <a:p>
            <a:fld id="{1843ACD3-326F-B343-9F69-2C77A72C569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31547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E051205-BF88-3C49-BE29-B765C0236F18}"/>
              </a:ext>
            </a:extLst>
          </p:cNvPr>
          <p:cNvSpPr/>
          <p:nvPr userDrawn="1"/>
        </p:nvSpPr>
        <p:spPr>
          <a:xfrm rot="10800000">
            <a:off x="0" y="0"/>
            <a:ext cx="9168938" cy="51435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rgbClr val="EBEBEB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80734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69400" cy="51577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45137"/>
            <a:ext cx="7772400" cy="811445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9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011648"/>
            <a:ext cx="6400800" cy="50426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001534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3856"/>
            <a:ext cx="9144000" cy="8572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1460" y="1203160"/>
            <a:ext cx="8229600" cy="34032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552869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3856"/>
            <a:ext cx="9144000" cy="8572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1460" y="1203160"/>
            <a:ext cx="8229600" cy="34032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7E49FC2A-AD8E-A24E-8438-87D253C874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62" y="4084334"/>
            <a:ext cx="1602464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6302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8F5840FD-3CB6-E24A-85EC-A07F3763CD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62" y="4084334"/>
            <a:ext cx="1602464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5369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1956149"/>
            <a:ext cx="7772400" cy="358049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3600" b="1" cap="none">
                <a:solidFill>
                  <a:srgbClr val="00509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3724"/>
            <a:ext cx="7772400" cy="34121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925FD079-BB95-B24C-882E-5966EC8820D5}" type="datetime1">
              <a:rPr lang="en-US" smtClean="0"/>
              <a:pPr/>
              <a:t>2/18/21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36172" y="4638046"/>
            <a:ext cx="2346960" cy="273844"/>
          </a:xfrm>
          <a:prstGeom prst="rect">
            <a:avLst/>
          </a:prstGeom>
        </p:spPr>
        <p:txBody>
          <a:bodyPr/>
          <a:lstStyle/>
          <a:p>
            <a:fld id="{1843ACD3-326F-B343-9F69-2C77A72C569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69636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7E20B5B5-5908-1C4A-A82E-3EDD44C6E612}" type="datetime1">
              <a:rPr lang="en-US" smtClean="0"/>
              <a:pPr/>
              <a:t>2/18/21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36172" y="4638046"/>
            <a:ext cx="2346960" cy="273844"/>
          </a:xfrm>
          <a:prstGeom prst="rect">
            <a:avLst/>
          </a:prstGeom>
        </p:spPr>
        <p:txBody>
          <a:bodyPr/>
          <a:lstStyle/>
          <a:p>
            <a:fld id="{1843ACD3-326F-B343-9F69-2C77A72C569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5844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ADA48193-8EC5-E54E-9F26-AF45F7314C7A}" type="datetime1">
              <a:rPr lang="en-US" smtClean="0"/>
              <a:pPr/>
              <a:t>2/18/21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36172" y="4638046"/>
            <a:ext cx="2346960" cy="273844"/>
          </a:xfrm>
          <a:prstGeom prst="rect">
            <a:avLst/>
          </a:prstGeom>
        </p:spPr>
        <p:txBody>
          <a:bodyPr/>
          <a:lstStyle/>
          <a:p>
            <a:fld id="{1843ACD3-326F-B343-9F69-2C77A72C569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005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395EF633-76BE-4247-9AA6-24D35BB4C38F}" type="datetime1">
              <a:rPr lang="en-US" smtClean="0"/>
              <a:pPr/>
              <a:t>2/18/21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36172" y="4638046"/>
            <a:ext cx="2346960" cy="273844"/>
          </a:xfrm>
          <a:prstGeom prst="rect">
            <a:avLst/>
          </a:prstGeom>
        </p:spPr>
        <p:txBody>
          <a:bodyPr/>
          <a:lstStyle/>
          <a:p>
            <a:fld id="{1843ACD3-326F-B343-9F69-2C77A72C569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0461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5B391481-7238-3748-8B3B-9E7FF33C2118}" type="datetime1">
              <a:rPr lang="en-US" smtClean="0"/>
              <a:pPr/>
              <a:t>2/18/21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36172" y="4638046"/>
            <a:ext cx="2346960" cy="273844"/>
          </a:xfrm>
          <a:prstGeom prst="rect">
            <a:avLst/>
          </a:prstGeom>
        </p:spPr>
        <p:txBody>
          <a:bodyPr/>
          <a:lstStyle/>
          <a:p>
            <a:fld id="{1843ACD3-326F-B343-9F69-2C77A72C569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99675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581A6CC9-B8A1-1944-8936-8759376F7BC3}" type="datetime1">
              <a:rPr lang="en-US" smtClean="0"/>
              <a:pPr/>
              <a:t>2/18/21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36172" y="4638046"/>
            <a:ext cx="2346960" cy="273844"/>
          </a:xfrm>
          <a:prstGeom prst="rect">
            <a:avLst/>
          </a:prstGeom>
        </p:spPr>
        <p:txBody>
          <a:bodyPr/>
          <a:lstStyle/>
          <a:p>
            <a:fld id="{1843ACD3-326F-B343-9F69-2C77A72C569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4383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2F111A44-6C49-9144-8D2F-30D0571E4C52}" type="datetime1">
              <a:rPr lang="en-US" smtClean="0"/>
              <a:pPr/>
              <a:t>2/18/21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36172" y="4638046"/>
            <a:ext cx="2346960" cy="273844"/>
          </a:xfrm>
          <a:prstGeom prst="rect">
            <a:avLst/>
          </a:prstGeom>
        </p:spPr>
        <p:txBody>
          <a:bodyPr/>
          <a:lstStyle/>
          <a:p>
            <a:fld id="{1843ACD3-326F-B343-9F69-2C77A72C569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17184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612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D77E675C-4EF8-DB4F-B4A3-84968042ED74}" type="datetime1">
              <a:rPr lang="en-US" smtClean="0"/>
              <a:pPr/>
              <a:t>2/18/21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36172" y="4638046"/>
            <a:ext cx="2346960" cy="273844"/>
          </a:xfrm>
          <a:prstGeom prst="rect">
            <a:avLst/>
          </a:prstGeom>
        </p:spPr>
        <p:txBody>
          <a:bodyPr/>
          <a:lstStyle/>
          <a:p>
            <a:fld id="{1843ACD3-326F-B343-9F69-2C77A72C569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9875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11460" y="1188839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B06BE83E-6940-BD4F-BDCB-961383A2EB8F}" type="datetime1">
              <a:rPr lang="en-US" smtClean="0"/>
              <a:pPr/>
              <a:t>2/18/21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36172" y="4638046"/>
            <a:ext cx="2346960" cy="273844"/>
          </a:xfrm>
          <a:prstGeom prst="rect">
            <a:avLst/>
          </a:prstGeom>
        </p:spPr>
        <p:txBody>
          <a:bodyPr/>
          <a:lstStyle/>
          <a:p>
            <a:fld id="{1843ACD3-326F-B343-9F69-2C77A72C569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9045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45C20CE3-9B46-1A4E-BA7E-F917456433C5}" type="datetime1">
              <a:rPr lang="en-US" smtClean="0"/>
              <a:pPr/>
              <a:t>2/18/21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36172" y="4638046"/>
            <a:ext cx="2346960" cy="273844"/>
          </a:xfrm>
          <a:prstGeom prst="rect">
            <a:avLst/>
          </a:prstGeom>
        </p:spPr>
        <p:txBody>
          <a:bodyPr/>
          <a:lstStyle/>
          <a:p>
            <a:fld id="{1843ACD3-326F-B343-9F69-2C77A72C569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79741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4848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1956149"/>
            <a:ext cx="7772400" cy="358049"/>
          </a:xfrm>
        </p:spPr>
        <p:txBody>
          <a:bodyPr anchor="t">
            <a:normAutofit/>
          </a:bodyPr>
          <a:lstStyle>
            <a:lvl1pPr algn="ctr">
              <a:defRPr sz="3600" b="1" cap="none">
                <a:solidFill>
                  <a:srgbClr val="00509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3724"/>
            <a:ext cx="7772400" cy="341219"/>
          </a:xfrm>
        </p:spPr>
        <p:txBody>
          <a:bodyPr anchor="b"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925FD079-BB95-B24C-882E-5966EC8820D5}" type="datetime1">
              <a:rPr lang="en-US" smtClean="0"/>
              <a:pPr/>
              <a:t>2/18/21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36172" y="4638046"/>
            <a:ext cx="2346960" cy="273844"/>
          </a:xfrm>
          <a:prstGeom prst="rect">
            <a:avLst/>
          </a:prstGeom>
        </p:spPr>
        <p:txBody>
          <a:bodyPr/>
          <a:lstStyle/>
          <a:p>
            <a:fld id="{1843ACD3-326F-B343-9F69-2C77A72C569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364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7E20B5B5-5908-1C4A-A82E-3EDD44C6E612}" type="datetime1">
              <a:rPr lang="en-US" smtClean="0"/>
              <a:pPr/>
              <a:t>2/18/21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36172" y="4638046"/>
            <a:ext cx="2346960" cy="273844"/>
          </a:xfrm>
          <a:prstGeom prst="rect">
            <a:avLst/>
          </a:prstGeom>
        </p:spPr>
        <p:txBody>
          <a:bodyPr/>
          <a:lstStyle/>
          <a:p>
            <a:fld id="{1843ACD3-326F-B343-9F69-2C77A72C569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11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ADA48193-8EC5-E54E-9F26-AF45F7314C7A}" type="datetime1">
              <a:rPr lang="en-US" smtClean="0"/>
              <a:pPr/>
              <a:t>2/18/21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36172" y="4638046"/>
            <a:ext cx="2346960" cy="273844"/>
          </a:xfrm>
          <a:prstGeom prst="rect">
            <a:avLst/>
          </a:prstGeom>
        </p:spPr>
        <p:txBody>
          <a:bodyPr/>
          <a:lstStyle/>
          <a:p>
            <a:fld id="{1843ACD3-326F-B343-9F69-2C77A72C569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517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5B391481-7238-3748-8B3B-9E7FF33C2118}" type="datetime1">
              <a:rPr lang="en-US" smtClean="0"/>
              <a:pPr/>
              <a:t>2/18/21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36172" y="4638046"/>
            <a:ext cx="2346960" cy="273844"/>
          </a:xfrm>
          <a:prstGeom prst="rect">
            <a:avLst/>
          </a:prstGeom>
        </p:spPr>
        <p:txBody>
          <a:bodyPr/>
          <a:lstStyle/>
          <a:p>
            <a:fld id="{1843ACD3-326F-B343-9F69-2C77A72C569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529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581A6CC9-B8A1-1944-8936-8759376F7BC3}" type="datetime1">
              <a:rPr lang="en-US" smtClean="0"/>
              <a:pPr/>
              <a:t>2/18/21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36172" y="4638046"/>
            <a:ext cx="2346960" cy="273844"/>
          </a:xfrm>
          <a:prstGeom prst="rect">
            <a:avLst/>
          </a:prstGeom>
        </p:spPr>
        <p:txBody>
          <a:bodyPr/>
          <a:lstStyle/>
          <a:p>
            <a:fld id="{1843ACD3-326F-B343-9F69-2C77A72C569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32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2F111A44-6C49-9144-8D2F-30D0571E4C52}" type="datetime1">
              <a:rPr lang="en-US" smtClean="0"/>
              <a:pPr/>
              <a:t>2/18/21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36172" y="4638046"/>
            <a:ext cx="2346960" cy="273844"/>
          </a:xfrm>
          <a:prstGeom prst="rect">
            <a:avLst/>
          </a:prstGeom>
        </p:spPr>
        <p:txBody>
          <a:bodyPr/>
          <a:lstStyle/>
          <a:p>
            <a:fld id="{1843ACD3-326F-B343-9F69-2C77A72C569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811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612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D77E675C-4EF8-DB4F-B4A3-84968042ED74}" type="datetime1">
              <a:rPr lang="en-US" smtClean="0"/>
              <a:pPr/>
              <a:t>2/18/21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36172" y="4638046"/>
            <a:ext cx="2346960" cy="273844"/>
          </a:xfrm>
          <a:prstGeom prst="rect">
            <a:avLst/>
          </a:prstGeom>
        </p:spPr>
        <p:txBody>
          <a:bodyPr/>
          <a:lstStyle/>
          <a:p>
            <a:fld id="{1843ACD3-326F-B343-9F69-2C77A72C569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2694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2008578-EF6C-7842-8F06-E05F4F32979F}"/>
              </a:ext>
            </a:extLst>
          </p:cNvPr>
          <p:cNvSpPr/>
          <p:nvPr userDrawn="1"/>
        </p:nvSpPr>
        <p:spPr>
          <a:xfrm rot="10800000">
            <a:off x="0" y="0"/>
            <a:ext cx="9144000" cy="51435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rgbClr val="EBEBEB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329250"/>
            <a:ext cx="9144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46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42064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2800" b="1" kern="1200">
          <a:solidFill>
            <a:srgbClr val="00509F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00509F"/>
        </a:buClr>
        <a:buFont typeface="Wingdings" charset="2"/>
        <a:buChar char="§"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00509F"/>
        </a:buClr>
        <a:buFont typeface="Arial"/>
        <a:buChar char="–"/>
        <a:defRPr sz="22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00509F"/>
        </a:buClr>
        <a:buFont typeface="Wingdings" charset="2"/>
        <a:buChar char="§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00509F"/>
        </a:buClr>
        <a:buFont typeface="Arial"/>
        <a:buChar char="–"/>
        <a:defRPr sz="16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00509F"/>
        </a:buClr>
        <a:buFont typeface="Wingdings" charset="2"/>
        <a:buChar char="§"/>
        <a:defRPr sz="14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562FD89-6FC4-874F-BA0D-50CB04D85C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/>
          <a:srcRect t="87313" b="8255"/>
          <a:stretch/>
        </p:blipFill>
        <p:spPr>
          <a:xfrm>
            <a:off x="0" y="4914900"/>
            <a:ext cx="9169400" cy="228600"/>
          </a:xfrm>
          <a:prstGeom prst="rect">
            <a:avLst/>
          </a:prstGeom>
        </p:spPr>
      </p:pic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03791D69-080A-484A-BE3F-2230C5CA1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29250"/>
            <a:ext cx="9144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049317C-5829-E84C-BE06-2D53DD5634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46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11019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75" r:id="rId3"/>
    <p:sldLayoutId id="2147483676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2800" b="1" kern="1200">
          <a:solidFill>
            <a:srgbClr val="00509F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00509F"/>
        </a:buClr>
        <a:buFont typeface="Wingdings" charset="2"/>
        <a:buChar char="§"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00509F"/>
        </a:buClr>
        <a:buFont typeface="Arial"/>
        <a:buChar char="–"/>
        <a:defRPr sz="22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00509F"/>
        </a:buClr>
        <a:buFont typeface="Wingdings" charset="2"/>
        <a:buChar char="§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00509F"/>
        </a:buClr>
        <a:buFont typeface="Arial"/>
        <a:buChar char="–"/>
        <a:defRPr sz="16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00509F"/>
        </a:buClr>
        <a:buFont typeface="Wingdings" charset="2"/>
        <a:buChar char="§"/>
        <a:defRPr sz="14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9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6.jp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FF25B-28E8-3849-8D06-603416304AC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HULK</a:t>
            </a:r>
            <a:endParaRPr lang="en-US" b="0" baseline="30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16E894-164D-E54C-82E2-761DBBCC550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Equipment Overview</a:t>
            </a:r>
          </a:p>
        </p:txBody>
      </p:sp>
    </p:spTree>
    <p:extLst>
      <p:ext uri="{BB962C8B-B14F-4D97-AF65-F5344CB8AC3E}">
        <p14:creationId xmlns:p14="http://schemas.microsoft.com/office/powerpoint/2010/main" val="30391584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1B94BF1-A807-7E45-BFB3-D75C77475689}"/>
              </a:ext>
            </a:extLst>
          </p:cNvPr>
          <p:cNvSpPr/>
          <p:nvPr/>
        </p:nvSpPr>
        <p:spPr>
          <a:xfrm>
            <a:off x="5656728" y="1"/>
            <a:ext cx="3254187" cy="49100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85A284B-F1F6-E64F-8EBC-CE8BCECBFCD8}"/>
              </a:ext>
            </a:extLst>
          </p:cNvPr>
          <p:cNvGrpSpPr/>
          <p:nvPr/>
        </p:nvGrpSpPr>
        <p:grpSpPr>
          <a:xfrm>
            <a:off x="323062" y="980546"/>
            <a:ext cx="5333665" cy="1092606"/>
            <a:chOff x="726062" y="1027506"/>
            <a:chExt cx="3403872" cy="69728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36871AE-A7E9-F64F-81B8-0E29D300458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2187" y="1083975"/>
              <a:ext cx="3147747" cy="57774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365760" rIns="182880" rtlCol="0" anchor="ctr"/>
            <a:lstStyle/>
            <a:p>
              <a:pPr marL="404812" lvl="1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Attach the air hose between HULK machine and air compressor.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F31F4A0-3AB6-B247-827A-595F67ABF1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576791" cy="576791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AAA8EFA-4033-4B4C-B253-F674E08D9318}"/>
                </a:ext>
              </a:extLst>
            </p:cNvPr>
            <p:cNvSpPr txBox="1"/>
            <p:nvPr/>
          </p:nvSpPr>
          <p:spPr>
            <a:xfrm>
              <a:off x="726062" y="1027506"/>
              <a:ext cx="576791" cy="697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500" b="1" dirty="0">
                  <a:solidFill>
                    <a:schemeClr val="tx2"/>
                  </a:solidFill>
                </a:rPr>
                <a:t>2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0D00384-C06F-1746-B001-C3C4C9B260BE}"/>
              </a:ext>
            </a:extLst>
          </p:cNvPr>
          <p:cNvGrpSpPr/>
          <p:nvPr/>
        </p:nvGrpSpPr>
        <p:grpSpPr>
          <a:xfrm>
            <a:off x="334936" y="2025578"/>
            <a:ext cx="5321791" cy="1092606"/>
            <a:chOff x="733640" y="1019928"/>
            <a:chExt cx="3396294" cy="697287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82224DD-DDEB-1F4F-9617-CC48DCFE2E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2187" y="1083975"/>
              <a:ext cx="3147747" cy="57774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365760" rIns="182880" rtlCol="0" anchor="ctr"/>
            <a:lstStyle/>
            <a:p>
              <a:pPr marL="404812" lvl="1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Power up the air compressor.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1A6ED3BF-B644-E84E-8A13-73F75513DD5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576791" cy="576791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FAA87FC-F817-3842-A6BA-3E38D1806E36}"/>
                </a:ext>
              </a:extLst>
            </p:cNvPr>
            <p:cNvSpPr txBox="1"/>
            <p:nvPr/>
          </p:nvSpPr>
          <p:spPr>
            <a:xfrm>
              <a:off x="733640" y="1019928"/>
              <a:ext cx="576791" cy="697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500" b="1" dirty="0">
                  <a:solidFill>
                    <a:schemeClr val="tx2"/>
                  </a:solidFill>
                </a:rPr>
                <a:t>3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B7B2300-0DB1-5444-AD68-B5CED2528754}"/>
              </a:ext>
            </a:extLst>
          </p:cNvPr>
          <p:cNvGrpSpPr/>
          <p:nvPr/>
        </p:nvGrpSpPr>
        <p:grpSpPr>
          <a:xfrm>
            <a:off x="334936" y="3082480"/>
            <a:ext cx="5321791" cy="1092606"/>
            <a:chOff x="733640" y="1019928"/>
            <a:chExt cx="3396294" cy="697287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43694D5-8EE3-0245-BDF1-ECC82F042E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2187" y="1083975"/>
              <a:ext cx="3147747" cy="57774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365760" rIns="182880" rtlCol="0" anchor="ctr"/>
            <a:lstStyle/>
            <a:p>
              <a:pPr marL="404812" lvl="1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Install recirculation block and ensure</a:t>
              </a:r>
              <a:b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fittings are tight, secure, and absent </a:t>
              </a:r>
              <a:b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of fluid or air leaks.</a:t>
              </a: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89115C5F-B830-D045-ABCC-F7ACE35994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576791" cy="576791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E771837-DE21-7744-ADB1-701EF7B019DE}"/>
                </a:ext>
              </a:extLst>
            </p:cNvPr>
            <p:cNvSpPr txBox="1"/>
            <p:nvPr/>
          </p:nvSpPr>
          <p:spPr>
            <a:xfrm>
              <a:off x="733640" y="1019928"/>
              <a:ext cx="576791" cy="697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500" b="1" dirty="0">
                  <a:solidFill>
                    <a:schemeClr val="tx2"/>
                  </a:solidFill>
                </a:rPr>
                <a:t>4</a:t>
              </a:r>
            </a:p>
          </p:txBody>
        </p:sp>
      </p:grpSp>
      <p:sp>
        <p:nvSpPr>
          <p:cNvPr id="18" name="Title 1">
            <a:extLst>
              <a:ext uri="{FF2B5EF4-FFF2-40B4-BE49-F238E27FC236}">
                <a16:creationId xmlns:a16="http://schemas.microsoft.com/office/drawing/2014/main" id="{8EF700BA-7698-5447-B2F5-62C0406C97AC}"/>
              </a:ext>
            </a:extLst>
          </p:cNvPr>
          <p:cNvSpPr txBox="1">
            <a:spLocks/>
          </p:cNvSpPr>
          <p:nvPr/>
        </p:nvSpPr>
        <p:spPr>
          <a:xfrm>
            <a:off x="0" y="188467"/>
            <a:ext cx="5656263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509F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3600"/>
              <a:t>Brand New HULK Setup</a:t>
            </a:r>
            <a:endParaRPr lang="en-US" sz="3600" dirty="0"/>
          </a:p>
        </p:txBody>
      </p:sp>
      <p:pic>
        <p:nvPicPr>
          <p:cNvPr id="21" name="Picture 20" descr="A picture containing building, person, hand, person&#10;&#10;Description automatically generated">
            <a:extLst>
              <a:ext uri="{FF2B5EF4-FFF2-40B4-BE49-F238E27FC236}">
                <a16:creationId xmlns:a16="http://schemas.microsoft.com/office/drawing/2014/main" id="{20B6078B-5955-C34E-A8EB-1B4E6C4595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5965" y="291708"/>
            <a:ext cx="3244950" cy="4326598"/>
          </a:xfrm>
          <a:prstGeom prst="roundRect">
            <a:avLst>
              <a:gd name="adj" fmla="val 0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719253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1B94BF1-A807-7E45-BFB3-D75C77475689}"/>
              </a:ext>
            </a:extLst>
          </p:cNvPr>
          <p:cNvSpPr/>
          <p:nvPr/>
        </p:nvSpPr>
        <p:spPr>
          <a:xfrm>
            <a:off x="5656728" y="1"/>
            <a:ext cx="3254187" cy="49100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85A284B-F1F6-E64F-8EBC-CE8BCECBFCD8}"/>
              </a:ext>
            </a:extLst>
          </p:cNvPr>
          <p:cNvGrpSpPr/>
          <p:nvPr/>
        </p:nvGrpSpPr>
        <p:grpSpPr>
          <a:xfrm>
            <a:off x="323062" y="980546"/>
            <a:ext cx="5333665" cy="1092606"/>
            <a:chOff x="726062" y="1027506"/>
            <a:chExt cx="3403872" cy="69728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36871AE-A7E9-F64F-81B8-0E29D300458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2187" y="1083975"/>
              <a:ext cx="3147747" cy="57774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365760" rIns="182880" rtlCol="0" anchor="ctr"/>
            <a:lstStyle/>
            <a:p>
              <a:pPr marL="404812" lvl="1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Tighten pump packing.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F31F4A0-3AB6-B247-827A-595F67ABF1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576791" cy="576791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AAA8EFA-4033-4B4C-B253-F674E08D9318}"/>
                </a:ext>
              </a:extLst>
            </p:cNvPr>
            <p:cNvSpPr txBox="1"/>
            <p:nvPr/>
          </p:nvSpPr>
          <p:spPr>
            <a:xfrm>
              <a:off x="726062" y="1027506"/>
              <a:ext cx="576791" cy="697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500" b="1" dirty="0">
                  <a:solidFill>
                    <a:schemeClr val="tx2"/>
                  </a:solidFill>
                </a:rPr>
                <a:t>5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0D00384-C06F-1746-B001-C3C4C9B260BE}"/>
              </a:ext>
            </a:extLst>
          </p:cNvPr>
          <p:cNvGrpSpPr/>
          <p:nvPr/>
        </p:nvGrpSpPr>
        <p:grpSpPr>
          <a:xfrm>
            <a:off x="334936" y="2025578"/>
            <a:ext cx="5321791" cy="1092606"/>
            <a:chOff x="733640" y="1019928"/>
            <a:chExt cx="3396294" cy="697287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82224DD-DDEB-1F4F-9617-CC48DCFE2E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2187" y="1083975"/>
              <a:ext cx="3147747" cy="57774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365760" rIns="182880" rtlCol="0" anchor="ctr"/>
            <a:lstStyle/>
            <a:p>
              <a:pPr marL="404812" lvl="1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Place both ends of recirculation block into an empty trash receptacle.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1A6ED3BF-B644-E84E-8A13-73F75513DD5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576791" cy="576791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FAA87FC-F817-3842-A6BA-3E38D1806E36}"/>
                </a:ext>
              </a:extLst>
            </p:cNvPr>
            <p:cNvSpPr txBox="1"/>
            <p:nvPr/>
          </p:nvSpPr>
          <p:spPr>
            <a:xfrm>
              <a:off x="733640" y="1019928"/>
              <a:ext cx="576791" cy="697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500" b="1" dirty="0">
                  <a:solidFill>
                    <a:schemeClr val="tx2"/>
                  </a:solidFill>
                </a:rPr>
                <a:t>6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B7B2300-0DB1-5444-AD68-B5CED2528754}"/>
              </a:ext>
            </a:extLst>
          </p:cNvPr>
          <p:cNvGrpSpPr/>
          <p:nvPr/>
        </p:nvGrpSpPr>
        <p:grpSpPr>
          <a:xfrm>
            <a:off x="334936" y="3082480"/>
            <a:ext cx="5321791" cy="1092606"/>
            <a:chOff x="733640" y="1019928"/>
            <a:chExt cx="3396294" cy="697287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43694D5-8EE3-0245-BDF1-ECC82F042E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2187" y="1083975"/>
              <a:ext cx="3147747" cy="57774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365760" rIns="182880" rtlCol="0" anchor="ctr"/>
            <a:lstStyle/>
            <a:p>
              <a:pPr marL="404812" lvl="1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Open manifold shutoff valves.</a:t>
              </a: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89115C5F-B830-D045-ABCC-F7ACE35994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576791" cy="576791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E771837-DE21-7744-ADB1-701EF7B019DE}"/>
                </a:ext>
              </a:extLst>
            </p:cNvPr>
            <p:cNvSpPr txBox="1"/>
            <p:nvPr/>
          </p:nvSpPr>
          <p:spPr>
            <a:xfrm>
              <a:off x="733640" y="1019928"/>
              <a:ext cx="576791" cy="697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500" b="1" dirty="0">
                  <a:solidFill>
                    <a:schemeClr val="tx2"/>
                  </a:solidFill>
                </a:rPr>
                <a:t>7</a:t>
              </a:r>
            </a:p>
          </p:txBody>
        </p:sp>
      </p:grpSp>
      <p:sp>
        <p:nvSpPr>
          <p:cNvPr id="18" name="Title 1">
            <a:extLst>
              <a:ext uri="{FF2B5EF4-FFF2-40B4-BE49-F238E27FC236}">
                <a16:creationId xmlns:a16="http://schemas.microsoft.com/office/drawing/2014/main" id="{8EF700BA-7698-5447-B2F5-62C0406C97AC}"/>
              </a:ext>
            </a:extLst>
          </p:cNvPr>
          <p:cNvSpPr txBox="1">
            <a:spLocks/>
          </p:cNvSpPr>
          <p:nvPr/>
        </p:nvSpPr>
        <p:spPr>
          <a:xfrm>
            <a:off x="0" y="188467"/>
            <a:ext cx="5656263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509F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3600"/>
              <a:t>Brand New HULK Setup</a:t>
            </a:r>
            <a:endParaRPr lang="en-US" sz="3600" dirty="0"/>
          </a:p>
        </p:txBody>
      </p:sp>
      <p:pic>
        <p:nvPicPr>
          <p:cNvPr id="21" name="Picture 20" descr="A picture containing building, person, hand, person&#10;&#10;Description automatically generated">
            <a:extLst>
              <a:ext uri="{FF2B5EF4-FFF2-40B4-BE49-F238E27FC236}">
                <a16:creationId xmlns:a16="http://schemas.microsoft.com/office/drawing/2014/main" id="{20B6078B-5955-C34E-A8EB-1B4E6C4595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5965" y="291708"/>
            <a:ext cx="3244950" cy="4326598"/>
          </a:xfrm>
          <a:prstGeom prst="roundRect">
            <a:avLst>
              <a:gd name="adj" fmla="val 0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097377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33312-7E76-8A42-9E81-556CCB17ED9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012950"/>
            <a:ext cx="3389313" cy="857250"/>
          </a:xfrm>
        </p:spPr>
        <p:txBody>
          <a:bodyPr>
            <a:noAutofit/>
          </a:bodyPr>
          <a:lstStyle/>
          <a:p>
            <a:r>
              <a:rPr lang="en-US" sz="3600" dirty="0"/>
              <a:t>Brand New HULK Setup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F8DC053-9D3E-8043-A50A-9D2621B8895E}"/>
              </a:ext>
            </a:extLst>
          </p:cNvPr>
          <p:cNvGrpSpPr/>
          <p:nvPr/>
        </p:nvGrpSpPr>
        <p:grpSpPr>
          <a:xfrm>
            <a:off x="3388836" y="1236765"/>
            <a:ext cx="5755164" cy="752463"/>
            <a:chOff x="739832" y="1083974"/>
            <a:chExt cx="5755164" cy="75246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29EF8E1-0F7C-0B4A-86E6-4D3B3B1F5A7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5765" y="1083974"/>
              <a:ext cx="5419231" cy="75246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40080" rIns="228600" rtlCol="0" anchor="ctr"/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Let the material flow through the entire </a:t>
              </a:r>
              <a:b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hose assembly until there is continuous flow </a:t>
              </a:r>
              <a:b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with no air pockets.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BA6AD64-AE3A-F445-B7C8-08A42DFA9DF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751510" cy="75151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FEC4E9F-A397-6E47-BCE5-2C09B90EA5C0}"/>
                </a:ext>
              </a:extLst>
            </p:cNvPr>
            <p:cNvSpPr txBox="1"/>
            <p:nvPr/>
          </p:nvSpPr>
          <p:spPr>
            <a:xfrm>
              <a:off x="748797" y="1116568"/>
              <a:ext cx="74254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800" b="1" dirty="0">
                  <a:solidFill>
                    <a:schemeClr val="tx2"/>
                  </a:solidFill>
                </a:rPr>
                <a:t>9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36F7294-3B3E-A84A-B97D-F29F7BAB589E}"/>
              </a:ext>
            </a:extLst>
          </p:cNvPr>
          <p:cNvGrpSpPr/>
          <p:nvPr/>
        </p:nvGrpSpPr>
        <p:grpSpPr>
          <a:xfrm>
            <a:off x="3388836" y="396924"/>
            <a:ext cx="5755164" cy="752463"/>
            <a:chOff x="739832" y="1083974"/>
            <a:chExt cx="5755164" cy="752463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223B4A17-FF6E-1140-B055-6C417314C80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5765" y="1083974"/>
              <a:ext cx="5419231" cy="75246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40080" rIns="228600" rtlCol="0" anchor="ctr"/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Slowly raise air regulator until machine begins to cycle (low pressure).</a:t>
              </a: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F827977E-CC91-4F4F-AE11-2EBA220A870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751510" cy="75151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22EB8CE2-CF4E-A04B-B038-0839B5A39977}"/>
                </a:ext>
              </a:extLst>
            </p:cNvPr>
            <p:cNvSpPr txBox="1"/>
            <p:nvPr/>
          </p:nvSpPr>
          <p:spPr>
            <a:xfrm>
              <a:off x="748797" y="1116568"/>
              <a:ext cx="74254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800" b="1" dirty="0">
                  <a:solidFill>
                    <a:schemeClr val="tx2"/>
                  </a:solidFill>
                </a:rPr>
                <a:t>8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0933FCF-DFAF-5D4D-8907-54F9A158C97F}"/>
              </a:ext>
            </a:extLst>
          </p:cNvPr>
          <p:cNvGrpSpPr/>
          <p:nvPr/>
        </p:nvGrpSpPr>
        <p:grpSpPr>
          <a:xfrm>
            <a:off x="3388836" y="2076606"/>
            <a:ext cx="5755164" cy="752463"/>
            <a:chOff x="739832" y="1083974"/>
            <a:chExt cx="5755164" cy="752463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5E3AEC8C-D68C-7043-94DE-B7BEC09AF65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5765" y="1083974"/>
              <a:ext cx="5419231" cy="75246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40080" rIns="228600" rtlCol="0" anchor="ctr"/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Lower air regulator to 0psi.</a:t>
              </a: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BEF967CC-01B1-204A-B4D7-E879A359192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751510" cy="75151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F18A6BCB-7DD3-1E49-A8F2-8BFF8423EE7D}"/>
                </a:ext>
              </a:extLst>
            </p:cNvPr>
            <p:cNvSpPr txBox="1"/>
            <p:nvPr/>
          </p:nvSpPr>
          <p:spPr>
            <a:xfrm>
              <a:off x="748797" y="1116568"/>
              <a:ext cx="74254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800" b="1" dirty="0">
                  <a:solidFill>
                    <a:schemeClr val="tx2"/>
                  </a:solidFill>
                </a:rPr>
                <a:t>10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B67DE81-6E8E-C744-855E-52285141BAEC}"/>
              </a:ext>
            </a:extLst>
          </p:cNvPr>
          <p:cNvGrpSpPr/>
          <p:nvPr/>
        </p:nvGrpSpPr>
        <p:grpSpPr>
          <a:xfrm>
            <a:off x="3388836" y="2916447"/>
            <a:ext cx="5755164" cy="752463"/>
            <a:chOff x="739832" y="1083974"/>
            <a:chExt cx="5755164" cy="752463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3CC39F18-0D27-7D46-BF5B-0577EBC59A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5765" y="1083974"/>
              <a:ext cx="5419231" cy="75246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40080" rIns="228600" rtlCol="0" anchor="ctr"/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Close both manifold valves.</a:t>
              </a: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77F7A8AE-8FD2-FD46-B18E-5D88A5C8322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751510" cy="75151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D7D4F437-B6EF-7C4F-B49F-06C1043FF6DE}"/>
                </a:ext>
              </a:extLst>
            </p:cNvPr>
            <p:cNvSpPr txBox="1"/>
            <p:nvPr/>
          </p:nvSpPr>
          <p:spPr>
            <a:xfrm>
              <a:off x="748797" y="1116568"/>
              <a:ext cx="74254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800" b="1" dirty="0">
                  <a:solidFill>
                    <a:schemeClr val="tx2"/>
                  </a:solidFill>
                </a:rPr>
                <a:t>11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1E7E02B1-42E8-0D44-8781-E49394566D79}"/>
              </a:ext>
            </a:extLst>
          </p:cNvPr>
          <p:cNvGrpSpPr/>
          <p:nvPr/>
        </p:nvGrpSpPr>
        <p:grpSpPr>
          <a:xfrm>
            <a:off x="3388836" y="3756286"/>
            <a:ext cx="5755164" cy="752463"/>
            <a:chOff x="739832" y="1083974"/>
            <a:chExt cx="5755164" cy="752463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45B59FC1-4560-3C40-8433-E22E5E4628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5765" y="1083974"/>
              <a:ext cx="5419231" cy="75246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40080" rIns="228600" rtlCol="0" anchor="ctr"/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Remove recirculation block.</a:t>
              </a: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C535B196-67A9-5C41-963D-299511803F3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751510" cy="75151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54ED3B9F-E32F-3A42-AF47-DBEA4A928F77}"/>
                </a:ext>
              </a:extLst>
            </p:cNvPr>
            <p:cNvSpPr txBox="1"/>
            <p:nvPr/>
          </p:nvSpPr>
          <p:spPr>
            <a:xfrm>
              <a:off x="748797" y="1116568"/>
              <a:ext cx="74254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800" b="1" dirty="0">
                  <a:solidFill>
                    <a:schemeClr val="tx2"/>
                  </a:solidFill>
                </a:rPr>
                <a:t>12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725609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BC985-3B7D-9D44-9262-8F33B392D5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352714"/>
            <a:ext cx="7772400" cy="811445"/>
          </a:xfrm>
        </p:spPr>
        <p:txBody>
          <a:bodyPr>
            <a:noAutofit/>
          </a:bodyPr>
          <a:lstStyle/>
          <a:p>
            <a:r>
              <a:rPr lang="en-US" dirty="0"/>
              <a:t>Flexible FAST </a:t>
            </a:r>
            <a:br>
              <a:rPr lang="en-US" dirty="0"/>
            </a:br>
            <a:r>
              <a:rPr lang="en-US" dirty="0"/>
              <a:t>Drum Setup</a:t>
            </a:r>
          </a:p>
        </p:txBody>
      </p:sp>
    </p:spTree>
    <p:extLst>
      <p:ext uri="{BB962C8B-B14F-4D97-AF65-F5344CB8AC3E}">
        <p14:creationId xmlns:p14="http://schemas.microsoft.com/office/powerpoint/2010/main" val="655398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5A64D05-157F-C749-B21E-5E55440FC745}"/>
              </a:ext>
            </a:extLst>
          </p:cNvPr>
          <p:cNvSpPr/>
          <p:nvPr/>
        </p:nvSpPr>
        <p:spPr>
          <a:xfrm>
            <a:off x="5656728" y="1"/>
            <a:ext cx="3254187" cy="49100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7FC79D-9AB6-5446-B810-0C125DF5843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512763"/>
            <a:ext cx="5656263" cy="857250"/>
          </a:xfrm>
        </p:spPr>
        <p:txBody>
          <a:bodyPr>
            <a:noAutofit/>
          </a:bodyPr>
          <a:lstStyle/>
          <a:p>
            <a:r>
              <a:rPr lang="en-US" sz="3600" dirty="0"/>
              <a:t>Flexible FAST </a:t>
            </a:r>
            <a:br>
              <a:rPr lang="en-US" sz="3600" dirty="0"/>
            </a:br>
            <a:r>
              <a:rPr lang="en-US" sz="3600" dirty="0"/>
              <a:t>Drum Setup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3FE3C79-3B2F-0049-895A-2FBD508235A9}"/>
              </a:ext>
            </a:extLst>
          </p:cNvPr>
          <p:cNvGrpSpPr/>
          <p:nvPr/>
        </p:nvGrpSpPr>
        <p:grpSpPr>
          <a:xfrm>
            <a:off x="344639" y="1901612"/>
            <a:ext cx="5312089" cy="1340274"/>
            <a:chOff x="739832" y="1083975"/>
            <a:chExt cx="3390102" cy="85534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6A79E65-A12B-124D-9BFE-B4E78D8BAD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821" y="1083975"/>
              <a:ext cx="2952113" cy="85534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57200" rIns="91440" rtlCol="0" anchor="ctr"/>
            <a:lstStyle/>
            <a:p>
              <a:pPr marL="404812" lvl="1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Set drums “</a:t>
              </a:r>
              <a:r>
                <a:rPr lang="en-US" sz="1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” and “</a:t>
              </a:r>
              <a:r>
                <a:rPr lang="en-US" sz="1600" b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” on the correct sides of the machine. Color-coded </a:t>
              </a:r>
              <a:b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labels are placed on each storage tube located on each side of the machine.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495DD69-CB8B-4448-9237-A50F12CEFC5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854393" cy="85439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FFEFB05-53BF-F14C-ABAD-13DA0376AD46}"/>
                </a:ext>
              </a:extLst>
            </p:cNvPr>
            <p:cNvSpPr txBox="1"/>
            <p:nvPr/>
          </p:nvSpPr>
          <p:spPr>
            <a:xfrm>
              <a:off x="748797" y="1169930"/>
              <a:ext cx="845428" cy="697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500" b="1" dirty="0">
                  <a:solidFill>
                    <a:schemeClr val="tx2"/>
                  </a:solidFill>
                </a:rPr>
                <a:t>1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4188BC6B-1AD9-0B4C-A7C7-1EE431FDC37F}"/>
              </a:ext>
            </a:extLst>
          </p:cNvPr>
          <p:cNvSpPr txBox="1"/>
          <p:nvPr/>
        </p:nvSpPr>
        <p:spPr>
          <a:xfrm>
            <a:off x="1821033" y="3311820"/>
            <a:ext cx="35536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1600" b="1" dirty="0"/>
              <a:t>NOTE: </a:t>
            </a:r>
            <a:r>
              <a:rPr lang="en-US" sz="1600" dirty="0"/>
              <a:t>15-Gallon Drums can be placed directly on the HULK’s drum rack if desired.</a:t>
            </a:r>
          </a:p>
        </p:txBody>
      </p:sp>
      <p:pic>
        <p:nvPicPr>
          <p:cNvPr id="13" name="Picture 12" descr="A picture containing indoor, sitting, blue, black&#10;&#10;Description automatically generated">
            <a:extLst>
              <a:ext uri="{FF2B5EF4-FFF2-40B4-BE49-F238E27FC236}">
                <a16:creationId xmlns:a16="http://schemas.microsoft.com/office/drawing/2014/main" id="{281FECF5-A5AD-634E-812C-8A01E17D40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0311" y="2099804"/>
            <a:ext cx="3240604" cy="2810210"/>
          </a:xfrm>
          <a:prstGeom prst="roundRect">
            <a:avLst>
              <a:gd name="adj" fmla="val 0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12" name="Picture 11" descr="A picture containing indoor, sitting, table, plastic&#10;&#10;Description automatically generated">
            <a:extLst>
              <a:ext uri="{FF2B5EF4-FFF2-40B4-BE49-F238E27FC236}">
                <a16:creationId xmlns:a16="http://schemas.microsoft.com/office/drawing/2014/main" id="{1162CFE1-CFEC-7A4A-8652-BCEDE3A65C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0311" y="0"/>
            <a:ext cx="3240604" cy="2430452"/>
          </a:xfrm>
          <a:prstGeom prst="roundRect">
            <a:avLst>
              <a:gd name="adj" fmla="val 0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11481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6875B-DF43-904F-B228-AEB94115B13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144000" cy="857250"/>
          </a:xfrm>
        </p:spPr>
        <p:txBody>
          <a:bodyPr>
            <a:normAutofit/>
          </a:bodyPr>
          <a:lstStyle/>
          <a:p>
            <a:r>
              <a:rPr lang="en-US" sz="3600" dirty="0"/>
              <a:t>Material Temperature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38C0E141-6828-0746-90CE-5A37A8A2DCF9}"/>
              </a:ext>
            </a:extLst>
          </p:cNvPr>
          <p:cNvSpPr txBox="1">
            <a:spLocks/>
          </p:cNvSpPr>
          <p:nvPr/>
        </p:nvSpPr>
        <p:spPr>
          <a:xfrm>
            <a:off x="4572000" y="1523352"/>
            <a:ext cx="3776456" cy="2388907"/>
          </a:xfrm>
          <a:prstGeom prst="rect">
            <a:avLst/>
          </a:prstGeom>
          <a:solidFill>
            <a:schemeClr val="tx2"/>
          </a:solidFill>
        </p:spPr>
        <p:txBody>
          <a:bodyPr vert="horz" lIns="274320" tIns="0" rIns="274320" bIns="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509F"/>
              </a:buClr>
              <a:buFont typeface="Wingdings" charset="2"/>
              <a:buChar char="§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509F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509F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509F"/>
              </a:buClr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0509F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Material temperature for Flexible FAST adhesive must be at least </a:t>
            </a:r>
            <a:r>
              <a:rPr lang="en-US" b="1" dirty="0">
                <a:solidFill>
                  <a:schemeClr val="bg1"/>
                </a:solidFill>
              </a:rPr>
              <a:t>70°F </a:t>
            </a:r>
            <a:r>
              <a:rPr lang="en-US" dirty="0">
                <a:solidFill>
                  <a:schemeClr val="bg1"/>
                </a:solidFill>
              </a:rPr>
              <a:t>for proper application to occur.</a:t>
            </a:r>
            <a:endParaRPr lang="en-US" b="1" dirty="0">
              <a:solidFill>
                <a:schemeClr val="bg1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61C6C7B-5DBD-5740-98E8-E221278C3DB4}"/>
              </a:ext>
            </a:extLst>
          </p:cNvPr>
          <p:cNvGrpSpPr/>
          <p:nvPr/>
        </p:nvGrpSpPr>
        <p:grpSpPr>
          <a:xfrm>
            <a:off x="339086" y="1203344"/>
            <a:ext cx="3787281" cy="3142122"/>
            <a:chOff x="0" y="1570496"/>
            <a:chExt cx="4533708" cy="362210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EC17323-8810-DE4C-8503-6B888C0AC0D1}"/>
                </a:ext>
              </a:extLst>
            </p:cNvPr>
            <p:cNvGrpSpPr/>
            <p:nvPr/>
          </p:nvGrpSpPr>
          <p:grpSpPr>
            <a:xfrm>
              <a:off x="2724485" y="1570496"/>
              <a:ext cx="186043" cy="3570669"/>
              <a:chOff x="4572000" y="679450"/>
              <a:chExt cx="186043" cy="3570669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019AA1F9-70A1-D54C-A1EC-901CC7D5705E}"/>
                  </a:ext>
                </a:extLst>
              </p:cNvPr>
              <p:cNvGrpSpPr/>
              <p:nvPr/>
            </p:nvGrpSpPr>
            <p:grpSpPr>
              <a:xfrm>
                <a:off x="4572000" y="679450"/>
                <a:ext cx="186043" cy="3570669"/>
                <a:chOff x="5036832" y="682625"/>
                <a:chExt cx="186043" cy="3570669"/>
              </a:xfrm>
            </p:grpSpPr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76B07FF6-1651-0D49-85D6-5CE2EE6216E2}"/>
                    </a:ext>
                  </a:extLst>
                </p:cNvPr>
                <p:cNvSpPr/>
                <p:nvPr/>
              </p:nvSpPr>
              <p:spPr>
                <a:xfrm>
                  <a:off x="5036832" y="2355850"/>
                  <a:ext cx="186043" cy="1897444"/>
                </a:xfrm>
                <a:prstGeom prst="rect">
                  <a:avLst/>
                </a:prstGeom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004F9E"/>
                    </a:gs>
                  </a:gsLst>
                  <a:lin ang="54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8D58F81F-C425-CD42-957A-D70597DDE192}"/>
                    </a:ext>
                  </a:extLst>
                </p:cNvPr>
                <p:cNvSpPr/>
                <p:nvPr/>
              </p:nvSpPr>
              <p:spPr>
                <a:xfrm>
                  <a:off x="5036832" y="1323977"/>
                  <a:ext cx="186043" cy="1028697"/>
                </a:xfrm>
                <a:prstGeom prst="rect">
                  <a:avLst/>
                </a:pr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13969FCA-AE9B-ED48-A02B-AB59439BD1E2}"/>
                    </a:ext>
                  </a:extLst>
                </p:cNvPr>
                <p:cNvSpPr/>
                <p:nvPr/>
              </p:nvSpPr>
              <p:spPr>
                <a:xfrm>
                  <a:off x="5036832" y="682625"/>
                  <a:ext cx="186043" cy="3570669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</p:grp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B96DDAED-B6B6-8F40-8BE5-8C94C4C4256B}"/>
                  </a:ext>
                </a:extLst>
              </p:cNvPr>
              <p:cNvCxnSpPr/>
              <p:nvPr/>
            </p:nvCxnSpPr>
            <p:spPr>
              <a:xfrm>
                <a:off x="4606283" y="4140200"/>
                <a:ext cx="11747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98E6AF2D-9717-0D4F-8A24-B9BB78AD0F12}"/>
                  </a:ext>
                </a:extLst>
              </p:cNvPr>
              <p:cNvCxnSpPr/>
              <p:nvPr/>
            </p:nvCxnSpPr>
            <p:spPr>
              <a:xfrm>
                <a:off x="4606283" y="3883025"/>
                <a:ext cx="11747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EB97AF7E-AF7E-6E49-9FCE-5E4EC24CB8D7}"/>
                  </a:ext>
                </a:extLst>
              </p:cNvPr>
              <p:cNvCxnSpPr/>
              <p:nvPr/>
            </p:nvCxnSpPr>
            <p:spPr>
              <a:xfrm>
                <a:off x="4606283" y="3629025"/>
                <a:ext cx="11747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980E69C1-C651-C445-A8D4-CAE4C7BA8188}"/>
                  </a:ext>
                </a:extLst>
              </p:cNvPr>
              <p:cNvCxnSpPr/>
              <p:nvPr/>
            </p:nvCxnSpPr>
            <p:spPr>
              <a:xfrm>
                <a:off x="4606283" y="3371850"/>
                <a:ext cx="11747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EBC47DAB-C586-C944-AA07-86093FCC4100}"/>
                  </a:ext>
                </a:extLst>
              </p:cNvPr>
              <p:cNvCxnSpPr/>
              <p:nvPr/>
            </p:nvCxnSpPr>
            <p:spPr>
              <a:xfrm>
                <a:off x="4606283" y="3114675"/>
                <a:ext cx="11747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2D25CEB5-7761-C54C-B48D-4206E6AB83E7}"/>
                  </a:ext>
                </a:extLst>
              </p:cNvPr>
              <p:cNvCxnSpPr/>
              <p:nvPr/>
            </p:nvCxnSpPr>
            <p:spPr>
              <a:xfrm>
                <a:off x="4606283" y="2857500"/>
                <a:ext cx="11747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04C64D5C-9E08-6B4B-90C1-0A57D731EDA9}"/>
                  </a:ext>
                </a:extLst>
              </p:cNvPr>
              <p:cNvCxnSpPr/>
              <p:nvPr/>
            </p:nvCxnSpPr>
            <p:spPr>
              <a:xfrm>
                <a:off x="4606283" y="2606675"/>
                <a:ext cx="11747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D9AA9A73-8B8E-4948-9874-E9C93F1AF42F}"/>
                  </a:ext>
                </a:extLst>
              </p:cNvPr>
              <p:cNvCxnSpPr/>
              <p:nvPr/>
            </p:nvCxnSpPr>
            <p:spPr>
              <a:xfrm>
                <a:off x="4606283" y="2349500"/>
                <a:ext cx="11747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911683D6-92D3-2243-AADC-07E4C429793C}"/>
                  </a:ext>
                </a:extLst>
              </p:cNvPr>
              <p:cNvCxnSpPr/>
              <p:nvPr/>
            </p:nvCxnSpPr>
            <p:spPr>
              <a:xfrm>
                <a:off x="4606283" y="2095500"/>
                <a:ext cx="11747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60E326B8-2E24-F545-94D2-E926F34BCFD1}"/>
                  </a:ext>
                </a:extLst>
              </p:cNvPr>
              <p:cNvCxnSpPr/>
              <p:nvPr/>
            </p:nvCxnSpPr>
            <p:spPr>
              <a:xfrm>
                <a:off x="4606283" y="1838325"/>
                <a:ext cx="11747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6CCA8585-6516-C447-A572-008946699705}"/>
                  </a:ext>
                </a:extLst>
              </p:cNvPr>
              <p:cNvCxnSpPr/>
              <p:nvPr/>
            </p:nvCxnSpPr>
            <p:spPr>
              <a:xfrm>
                <a:off x="4606283" y="1581150"/>
                <a:ext cx="11747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6022369E-108E-1445-B4E2-8ED1AF22A357}"/>
                  </a:ext>
                </a:extLst>
              </p:cNvPr>
              <p:cNvCxnSpPr/>
              <p:nvPr/>
            </p:nvCxnSpPr>
            <p:spPr>
              <a:xfrm>
                <a:off x="4606283" y="1323975"/>
                <a:ext cx="11747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714AE8E9-D408-3642-9FBE-E65C102FBF5B}"/>
                  </a:ext>
                </a:extLst>
              </p:cNvPr>
              <p:cNvCxnSpPr/>
              <p:nvPr/>
            </p:nvCxnSpPr>
            <p:spPr>
              <a:xfrm>
                <a:off x="4606283" y="1079500"/>
                <a:ext cx="11747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6722678F-592E-D74E-8171-1652482CAB9D}"/>
                  </a:ext>
                </a:extLst>
              </p:cNvPr>
              <p:cNvCxnSpPr/>
              <p:nvPr/>
            </p:nvCxnSpPr>
            <p:spPr>
              <a:xfrm>
                <a:off x="4606283" y="822325"/>
                <a:ext cx="11747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3F149E9-5273-FB45-AAA8-27B323B0BAD1}"/>
                </a:ext>
              </a:extLst>
            </p:cNvPr>
            <p:cNvSpPr txBox="1"/>
            <p:nvPr/>
          </p:nvSpPr>
          <p:spPr>
            <a:xfrm>
              <a:off x="2910525" y="4941110"/>
              <a:ext cx="67155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25" dirty="0">
                  <a:latin typeface="Arial" panose="020B0604020202020204" pitchFamily="34" charset="0"/>
                  <a:cs typeface="Arial" panose="020B0604020202020204" pitchFamily="34" charset="0"/>
                </a:rPr>
                <a:t>25°F (2°C)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96EB7FA-18AD-6B4D-B344-BC8CDAAA9A4F}"/>
                </a:ext>
              </a:extLst>
            </p:cNvPr>
            <p:cNvSpPr txBox="1"/>
            <p:nvPr/>
          </p:nvSpPr>
          <p:spPr>
            <a:xfrm>
              <a:off x="2910525" y="4674043"/>
              <a:ext cx="67155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25" dirty="0">
                  <a:latin typeface="Arial" panose="020B0604020202020204" pitchFamily="34" charset="0"/>
                  <a:cs typeface="Arial" panose="020B0604020202020204" pitchFamily="34" charset="0"/>
                </a:rPr>
                <a:t>40°F (4°C)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F0C055C-4741-7C4D-A69A-E47C946C841D}"/>
                </a:ext>
              </a:extLst>
            </p:cNvPr>
            <p:cNvSpPr txBox="1"/>
            <p:nvPr/>
          </p:nvSpPr>
          <p:spPr>
            <a:xfrm>
              <a:off x="2910525" y="4420043"/>
              <a:ext cx="67155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25" dirty="0">
                  <a:latin typeface="Arial" panose="020B0604020202020204" pitchFamily="34" charset="0"/>
                  <a:cs typeface="Arial" panose="020B0604020202020204" pitchFamily="34" charset="0"/>
                </a:rPr>
                <a:t>45°F (7°C)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DCA8F6E-3401-094E-B19A-9C2A1CFBA722}"/>
                </a:ext>
              </a:extLst>
            </p:cNvPr>
            <p:cNvSpPr txBox="1"/>
            <p:nvPr/>
          </p:nvSpPr>
          <p:spPr>
            <a:xfrm>
              <a:off x="2910525" y="4152976"/>
              <a:ext cx="72071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25" dirty="0">
                  <a:latin typeface="Arial" panose="020B0604020202020204" pitchFamily="34" charset="0"/>
                  <a:cs typeface="Arial" panose="020B0604020202020204" pitchFamily="34" charset="0"/>
                </a:rPr>
                <a:t>50°F (10°C)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E2C7B2A-B769-F246-980A-1DB7CD621B80}"/>
                </a:ext>
              </a:extLst>
            </p:cNvPr>
            <p:cNvSpPr txBox="1"/>
            <p:nvPr/>
          </p:nvSpPr>
          <p:spPr>
            <a:xfrm>
              <a:off x="2910525" y="3919415"/>
              <a:ext cx="72071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25" dirty="0">
                  <a:latin typeface="Arial" panose="020B0604020202020204" pitchFamily="34" charset="0"/>
                  <a:cs typeface="Arial" panose="020B0604020202020204" pitchFamily="34" charset="0"/>
                </a:rPr>
                <a:t>55°F (13°C)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8249528-9BFF-A448-AB37-5C31B27BD548}"/>
                </a:ext>
              </a:extLst>
            </p:cNvPr>
            <p:cNvSpPr txBox="1"/>
            <p:nvPr/>
          </p:nvSpPr>
          <p:spPr>
            <a:xfrm>
              <a:off x="2910525" y="3652348"/>
              <a:ext cx="72071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25" dirty="0">
                  <a:latin typeface="Arial" panose="020B0604020202020204" pitchFamily="34" charset="0"/>
                  <a:cs typeface="Arial" panose="020B0604020202020204" pitchFamily="34" charset="0"/>
                </a:rPr>
                <a:t>60°F (16°C)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AAAC1F0-BFE8-804E-872D-5C243F13D3A7}"/>
                </a:ext>
              </a:extLst>
            </p:cNvPr>
            <p:cNvSpPr txBox="1"/>
            <p:nvPr/>
          </p:nvSpPr>
          <p:spPr>
            <a:xfrm>
              <a:off x="2910525" y="3398348"/>
              <a:ext cx="72071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25" dirty="0">
                  <a:latin typeface="Arial" panose="020B0604020202020204" pitchFamily="34" charset="0"/>
                  <a:cs typeface="Arial" panose="020B0604020202020204" pitchFamily="34" charset="0"/>
                </a:rPr>
                <a:t>65°F (18°C)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6852BF9-7D6D-6648-8682-4254E22635CA}"/>
                </a:ext>
              </a:extLst>
            </p:cNvPr>
            <p:cNvSpPr txBox="1"/>
            <p:nvPr/>
          </p:nvSpPr>
          <p:spPr>
            <a:xfrm>
              <a:off x="2910525" y="3131281"/>
              <a:ext cx="72071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25" dirty="0">
                  <a:latin typeface="Arial" panose="020B0604020202020204" pitchFamily="34" charset="0"/>
                  <a:cs typeface="Arial" panose="020B0604020202020204" pitchFamily="34" charset="0"/>
                </a:rPr>
                <a:t>70°F (21°C)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22D8D0A-78BB-394F-97F1-5736B7B520F0}"/>
                </a:ext>
              </a:extLst>
            </p:cNvPr>
            <p:cNvSpPr txBox="1"/>
            <p:nvPr/>
          </p:nvSpPr>
          <p:spPr>
            <a:xfrm>
              <a:off x="2910525" y="2880967"/>
              <a:ext cx="72071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25" dirty="0">
                  <a:latin typeface="Arial" panose="020B0604020202020204" pitchFamily="34" charset="0"/>
                  <a:cs typeface="Arial" panose="020B0604020202020204" pitchFamily="34" charset="0"/>
                </a:rPr>
                <a:t>75°F (24°C)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3C04C64-25AE-AC48-90E9-C5EC4098D13F}"/>
                </a:ext>
              </a:extLst>
            </p:cNvPr>
            <p:cNvSpPr txBox="1"/>
            <p:nvPr/>
          </p:nvSpPr>
          <p:spPr>
            <a:xfrm>
              <a:off x="2910525" y="2647406"/>
              <a:ext cx="72071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25" dirty="0">
                  <a:latin typeface="Arial" panose="020B0604020202020204" pitchFamily="34" charset="0"/>
                  <a:cs typeface="Arial" panose="020B0604020202020204" pitchFamily="34" charset="0"/>
                </a:rPr>
                <a:t>80°F (27°C)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F5FB14F-7DE8-1646-BA48-FE8BADDA09FC}"/>
                </a:ext>
              </a:extLst>
            </p:cNvPr>
            <p:cNvSpPr txBox="1"/>
            <p:nvPr/>
          </p:nvSpPr>
          <p:spPr>
            <a:xfrm>
              <a:off x="2910525" y="2380339"/>
              <a:ext cx="72071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25" dirty="0">
                  <a:latin typeface="Arial" panose="020B0604020202020204" pitchFamily="34" charset="0"/>
                  <a:cs typeface="Arial" panose="020B0604020202020204" pitchFamily="34" charset="0"/>
                </a:rPr>
                <a:t>85°F (29°C)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9C24B36-3C13-754E-BC3C-439218BC92C6}"/>
                </a:ext>
              </a:extLst>
            </p:cNvPr>
            <p:cNvSpPr txBox="1"/>
            <p:nvPr/>
          </p:nvSpPr>
          <p:spPr>
            <a:xfrm>
              <a:off x="2910525" y="2126339"/>
              <a:ext cx="72071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25" dirty="0">
                  <a:latin typeface="Arial" panose="020B0604020202020204" pitchFamily="34" charset="0"/>
                  <a:cs typeface="Arial" panose="020B0604020202020204" pitchFamily="34" charset="0"/>
                </a:rPr>
                <a:t>90°F (32°C)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4AAC7EB-480E-AB42-A065-37895153070A}"/>
                </a:ext>
              </a:extLst>
            </p:cNvPr>
            <p:cNvSpPr txBox="1"/>
            <p:nvPr/>
          </p:nvSpPr>
          <p:spPr>
            <a:xfrm>
              <a:off x="2910525" y="1859273"/>
              <a:ext cx="72071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25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95°F (35°C)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CAE1621-022B-C346-9CD5-147996C7ACB1}"/>
                </a:ext>
              </a:extLst>
            </p:cNvPr>
            <p:cNvSpPr txBox="1"/>
            <p:nvPr/>
          </p:nvSpPr>
          <p:spPr>
            <a:xfrm>
              <a:off x="2910525" y="1628183"/>
              <a:ext cx="76986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25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100°F (38°C)</a:t>
              </a:r>
            </a:p>
          </p:txBody>
        </p:sp>
        <p:sp>
          <p:nvSpPr>
            <p:cNvPr id="21" name="Left Brace 20">
              <a:extLst>
                <a:ext uri="{FF2B5EF4-FFF2-40B4-BE49-F238E27FC236}">
                  <a16:creationId xmlns:a16="http://schemas.microsoft.com/office/drawing/2014/main" id="{9BBB7922-F5D9-B043-94B9-8FF2921E0846}"/>
                </a:ext>
              </a:extLst>
            </p:cNvPr>
            <p:cNvSpPr/>
            <p:nvPr/>
          </p:nvSpPr>
          <p:spPr>
            <a:xfrm>
              <a:off x="2458766" y="2211846"/>
              <a:ext cx="186043" cy="1028698"/>
            </a:xfrm>
            <a:prstGeom prst="leftBrace">
              <a:avLst>
                <a:gd name="adj1" fmla="val 8333"/>
                <a:gd name="adj2" fmla="val 50468"/>
              </a:avLst>
            </a:prstGeom>
            <a:ln w="15875" cap="rnd">
              <a:solidFill>
                <a:schemeClr val="accent6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B49EACD-0351-F041-9903-B82C49534825}"/>
                </a:ext>
              </a:extLst>
            </p:cNvPr>
            <p:cNvSpPr txBox="1"/>
            <p:nvPr/>
          </p:nvSpPr>
          <p:spPr>
            <a:xfrm>
              <a:off x="0" y="2453281"/>
              <a:ext cx="2398273" cy="7697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788" b="1" dirty="0">
                  <a:latin typeface="Arial" panose="020B0604020202020204" pitchFamily="34" charset="0"/>
                  <a:cs typeface="Arial" panose="020B0604020202020204" pitchFamily="34" charset="0"/>
                </a:rPr>
                <a:t>Optimum Chemical Temperature </a:t>
              </a:r>
              <a:br>
                <a:rPr lang="en-US" sz="788" b="1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788" b="1" dirty="0">
                  <a:latin typeface="Arial" panose="020B0604020202020204" pitchFamily="34" charset="0"/>
                  <a:cs typeface="Arial" panose="020B0604020202020204" pitchFamily="34" charset="0"/>
                </a:rPr>
                <a:t>at Time of Application</a:t>
              </a:r>
            </a:p>
            <a:p>
              <a:pPr algn="r"/>
              <a:r>
                <a:rPr lang="en-US" sz="788" dirty="0">
                  <a:latin typeface="Arial" panose="020B0604020202020204" pitchFamily="34" charset="0"/>
                  <a:cs typeface="Arial" panose="020B0604020202020204" pitchFamily="34" charset="0"/>
                </a:rPr>
                <a:t>(Process core chemical temperatu</a:t>
              </a:r>
              <a:r>
                <a:rPr lang="en-US" sz="675" dirty="0">
                  <a:latin typeface="Arial" panose="020B0604020202020204" pitchFamily="34" charset="0"/>
                  <a:cs typeface="Arial" panose="020B0604020202020204" pitchFamily="34" charset="0"/>
                </a:rPr>
                <a:t>re)</a:t>
              </a:r>
            </a:p>
          </p:txBody>
        </p:sp>
        <p:sp>
          <p:nvSpPr>
            <p:cNvPr id="23" name="Left Brace 22">
              <a:extLst>
                <a:ext uri="{FF2B5EF4-FFF2-40B4-BE49-F238E27FC236}">
                  <a16:creationId xmlns:a16="http://schemas.microsoft.com/office/drawing/2014/main" id="{00E2140A-60AE-AA4E-A531-9DEF0F192BCE}"/>
                </a:ext>
              </a:extLst>
            </p:cNvPr>
            <p:cNvSpPr/>
            <p:nvPr/>
          </p:nvSpPr>
          <p:spPr>
            <a:xfrm>
              <a:off x="2463019" y="3243012"/>
              <a:ext cx="186043" cy="1897443"/>
            </a:xfrm>
            <a:prstGeom prst="leftBrace">
              <a:avLst>
                <a:gd name="adj1" fmla="val 8333"/>
                <a:gd name="adj2" fmla="val 50468"/>
              </a:avLst>
            </a:prstGeom>
            <a:ln w="15875" cap="rnd">
              <a:solidFill>
                <a:schemeClr val="accent6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6EA19CC-903C-E74C-85BF-68871B126590}"/>
                </a:ext>
              </a:extLst>
            </p:cNvPr>
            <p:cNvSpPr txBox="1"/>
            <p:nvPr/>
          </p:nvSpPr>
          <p:spPr>
            <a:xfrm>
              <a:off x="7021" y="4011260"/>
              <a:ext cx="2398273" cy="446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788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br>
                <a:rPr lang="en-US" sz="788" b="1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788" b="1" dirty="0">
                  <a:latin typeface="Arial" panose="020B0604020202020204" pitchFamily="34" charset="0"/>
                  <a:cs typeface="Arial" panose="020B0604020202020204" pitchFamily="34" charset="0"/>
                </a:rPr>
                <a:t>Temperature Range</a:t>
              </a:r>
              <a:endParaRPr lang="en-US" sz="675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A7045C4-C843-5849-859C-A7E7EF065F5B}"/>
                </a:ext>
              </a:extLst>
            </p:cNvPr>
            <p:cNvSpPr txBox="1"/>
            <p:nvPr/>
          </p:nvSpPr>
          <p:spPr>
            <a:xfrm>
              <a:off x="3488681" y="1600833"/>
              <a:ext cx="1045027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25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Maximum Storage Temperature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8E8B87B-7A17-FC41-9BD1-A886FFEF965C}"/>
                </a:ext>
              </a:extLst>
            </p:cNvPr>
            <p:cNvSpPr txBox="1"/>
            <p:nvPr/>
          </p:nvSpPr>
          <p:spPr>
            <a:xfrm>
              <a:off x="3487077" y="4111764"/>
              <a:ext cx="1045027" cy="2927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25" b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Minimum Storage Temperature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F0F84D5-95BA-D148-8DED-33C871B6C2EF}"/>
                </a:ext>
              </a:extLst>
            </p:cNvPr>
            <p:cNvSpPr txBox="1"/>
            <p:nvPr/>
          </p:nvSpPr>
          <p:spPr>
            <a:xfrm>
              <a:off x="3484713" y="4899898"/>
              <a:ext cx="1045027" cy="2927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25" b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Minimum Surface Temperature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850901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FC79D-9AB6-5446-B810-0C125DF5843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47650"/>
            <a:ext cx="9144000" cy="857250"/>
          </a:xfrm>
        </p:spPr>
        <p:txBody>
          <a:bodyPr>
            <a:noAutofit/>
          </a:bodyPr>
          <a:lstStyle/>
          <a:p>
            <a:r>
              <a:rPr lang="en-US" sz="3600" dirty="0"/>
              <a:t>Flexible FAST Drum Setup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56A9DE0-D219-8442-AFA9-BDE7E66B568E}"/>
              </a:ext>
            </a:extLst>
          </p:cNvPr>
          <p:cNvGrpSpPr/>
          <p:nvPr/>
        </p:nvGrpSpPr>
        <p:grpSpPr>
          <a:xfrm>
            <a:off x="344639" y="1231900"/>
            <a:ext cx="8351124" cy="1340274"/>
            <a:chOff x="739832" y="1083975"/>
            <a:chExt cx="5329572" cy="85534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2EDE395-0CBB-7A46-8572-E34F7DEC37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820" y="1083975"/>
              <a:ext cx="4891584" cy="85534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57200" rIns="274320" rtlCol="0" anchor="ctr"/>
            <a:lstStyle/>
            <a:p>
              <a:pPr marL="404812" lvl="1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Ensure material temperature is correct and, if needed, apply heated blankets to ensure proper temperatures are retained.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1831A08-668B-224A-ABCC-14A1657F95A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854393" cy="85439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E7E9A3B-55A6-8847-A7A4-EFD2BFA465C5}"/>
                </a:ext>
              </a:extLst>
            </p:cNvPr>
            <p:cNvSpPr txBox="1"/>
            <p:nvPr/>
          </p:nvSpPr>
          <p:spPr>
            <a:xfrm>
              <a:off x="748797" y="1169930"/>
              <a:ext cx="845428" cy="697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500" b="1" dirty="0">
                  <a:solidFill>
                    <a:schemeClr val="tx2"/>
                  </a:solidFill>
                </a:rPr>
                <a:t>2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BD3E8B9-277B-5E41-808F-0DC9DF063562}"/>
              </a:ext>
            </a:extLst>
          </p:cNvPr>
          <p:cNvGrpSpPr/>
          <p:nvPr/>
        </p:nvGrpSpPr>
        <p:grpSpPr>
          <a:xfrm>
            <a:off x="344639" y="2704440"/>
            <a:ext cx="8351124" cy="1340274"/>
            <a:chOff x="739832" y="1083975"/>
            <a:chExt cx="5329572" cy="855345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B11C188-7AB6-C849-B843-27C042E991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820" y="1083975"/>
              <a:ext cx="4891584" cy="85534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57200" rIns="274320" rtlCol="0" anchor="ctr"/>
            <a:lstStyle/>
            <a:p>
              <a:pPr marL="404812" lvl="1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Carefully open the Flexible FAST drums. </a:t>
              </a:r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USE WHITE LITHIUM GREASE AT EVERY CONNECTION BEFORE FITTINGS ARE INSTALLED.</a:t>
              </a:r>
            </a:p>
            <a:p>
              <a:pPr marL="695325" lvl="1" indent="-293688">
                <a:buFont typeface="+mj-lt"/>
                <a:buAutoNum type="alphaLcPeriod"/>
              </a:pP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The large bung connects the drum to the machine.</a:t>
              </a:r>
            </a:p>
            <a:p>
              <a:pPr marL="695325" lvl="1" indent="-293688">
                <a:buFont typeface="+mj-lt"/>
                <a:buAutoNum type="alphaLcPeriod"/>
              </a:pP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The small bung connects to the desiccant dryer.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277A40D-E531-6F4D-9CEE-828B9EE59C8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854393" cy="85439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7447605-F42E-2448-B104-00C3FBF8BD81}"/>
                </a:ext>
              </a:extLst>
            </p:cNvPr>
            <p:cNvSpPr txBox="1"/>
            <p:nvPr/>
          </p:nvSpPr>
          <p:spPr>
            <a:xfrm>
              <a:off x="748797" y="1169930"/>
              <a:ext cx="845428" cy="697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500" b="1" dirty="0">
                  <a:solidFill>
                    <a:schemeClr val="tx2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690039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5A64D05-157F-C749-B21E-5E55440FC745}"/>
              </a:ext>
            </a:extLst>
          </p:cNvPr>
          <p:cNvSpPr/>
          <p:nvPr/>
        </p:nvSpPr>
        <p:spPr>
          <a:xfrm>
            <a:off x="5656728" y="1"/>
            <a:ext cx="3254187" cy="49100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7FC79D-9AB6-5446-B810-0C125DF5843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512763"/>
            <a:ext cx="5656263" cy="857250"/>
          </a:xfrm>
        </p:spPr>
        <p:txBody>
          <a:bodyPr>
            <a:noAutofit/>
          </a:bodyPr>
          <a:lstStyle/>
          <a:p>
            <a:r>
              <a:rPr lang="en-US" sz="3600" dirty="0"/>
              <a:t>Flexible FAST </a:t>
            </a:r>
            <a:br>
              <a:rPr lang="en-US" sz="3600" dirty="0"/>
            </a:br>
            <a:r>
              <a:rPr lang="en-US" sz="3600" dirty="0"/>
              <a:t>Drum Setup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3FE3C79-3B2F-0049-895A-2FBD508235A9}"/>
              </a:ext>
            </a:extLst>
          </p:cNvPr>
          <p:cNvGrpSpPr/>
          <p:nvPr/>
        </p:nvGrpSpPr>
        <p:grpSpPr>
          <a:xfrm>
            <a:off x="344639" y="1901612"/>
            <a:ext cx="5312089" cy="1340274"/>
            <a:chOff x="739832" y="1083975"/>
            <a:chExt cx="3390102" cy="85534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6A79E65-A12B-124D-9BFE-B4E78D8BAD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821" y="1083975"/>
              <a:ext cx="2952113" cy="85534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57200" rIns="91440" rtlCol="0" anchor="ctr"/>
            <a:lstStyle/>
            <a:p>
              <a:pPr marL="404812" lvl="1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Insert fluid draw tubes in corresponding “</a:t>
              </a:r>
              <a:r>
                <a:rPr lang="en-US" sz="1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” and “</a:t>
              </a:r>
              <a:r>
                <a:rPr lang="en-US" sz="1600" b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” drums.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495DD69-CB8B-4448-9237-A50F12CEFC5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854393" cy="85439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FFEFB05-53BF-F14C-ABAD-13DA0376AD46}"/>
                </a:ext>
              </a:extLst>
            </p:cNvPr>
            <p:cNvSpPr txBox="1"/>
            <p:nvPr/>
          </p:nvSpPr>
          <p:spPr>
            <a:xfrm>
              <a:off x="748797" y="1169930"/>
              <a:ext cx="845428" cy="697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500" b="1" dirty="0">
                  <a:solidFill>
                    <a:schemeClr val="tx2"/>
                  </a:solidFill>
                </a:rPr>
                <a:t>4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4188BC6B-1AD9-0B4C-A7C7-1EE431FDC37F}"/>
              </a:ext>
            </a:extLst>
          </p:cNvPr>
          <p:cNvSpPr txBox="1"/>
          <p:nvPr/>
        </p:nvSpPr>
        <p:spPr>
          <a:xfrm>
            <a:off x="1821033" y="3311820"/>
            <a:ext cx="35536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1600" b="1" dirty="0"/>
              <a:t>NOTE: Once the </a:t>
            </a:r>
            <a:r>
              <a:rPr lang="en-US" sz="1600" b="1" dirty="0">
                <a:solidFill>
                  <a:srgbClr val="FF0000"/>
                </a:solidFill>
              </a:rPr>
              <a:t>A-</a:t>
            </a:r>
            <a:r>
              <a:rPr lang="en-US" sz="1600" b="1" dirty="0"/>
              <a:t> and </a:t>
            </a:r>
            <a:r>
              <a:rPr lang="en-US" sz="1600" b="1" dirty="0">
                <a:solidFill>
                  <a:srgbClr val="00B0F0"/>
                </a:solidFill>
              </a:rPr>
              <a:t>B-</a:t>
            </a:r>
            <a:r>
              <a:rPr lang="en-US" sz="1600" b="1" dirty="0"/>
              <a:t>sides have been designated, do not cross contaminate with opposite chemical at any time.</a:t>
            </a:r>
          </a:p>
          <a:p>
            <a:pPr marL="0" lvl="1"/>
            <a:endParaRPr lang="en-US" sz="1600" dirty="0"/>
          </a:p>
        </p:txBody>
      </p:sp>
      <p:pic>
        <p:nvPicPr>
          <p:cNvPr id="15" name="Picture 14" descr="A picture containing table, bicycle, filled, sitting&#10;&#10;Description automatically generated">
            <a:extLst>
              <a:ext uri="{FF2B5EF4-FFF2-40B4-BE49-F238E27FC236}">
                <a16:creationId xmlns:a16="http://schemas.microsoft.com/office/drawing/2014/main" id="{4A8A14D7-C449-414A-936B-97CAA1C11F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2071" y="0"/>
            <a:ext cx="1982570" cy="2643426"/>
          </a:xfrm>
          <a:prstGeom prst="roundRect">
            <a:avLst>
              <a:gd name="adj" fmla="val 0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14" name="Picture 13" descr="A basket with a blue background&#10;&#10;Description automatically generated">
            <a:extLst>
              <a:ext uri="{FF2B5EF4-FFF2-40B4-BE49-F238E27FC236}">
                <a16:creationId xmlns:a16="http://schemas.microsoft.com/office/drawing/2014/main" id="{788E6743-0334-7141-A998-8488B2304B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6263" y="2465167"/>
            <a:ext cx="3254186" cy="2440639"/>
          </a:xfrm>
          <a:prstGeom prst="roundRect">
            <a:avLst>
              <a:gd name="adj" fmla="val 0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983883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5A64D05-157F-C749-B21E-5E55440FC745}"/>
              </a:ext>
            </a:extLst>
          </p:cNvPr>
          <p:cNvSpPr/>
          <p:nvPr/>
        </p:nvSpPr>
        <p:spPr>
          <a:xfrm>
            <a:off x="5656728" y="1"/>
            <a:ext cx="3254187" cy="49100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7FC79D-9AB6-5446-B810-0C125DF5843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512763"/>
            <a:ext cx="5656263" cy="857250"/>
          </a:xfrm>
        </p:spPr>
        <p:txBody>
          <a:bodyPr>
            <a:noAutofit/>
          </a:bodyPr>
          <a:lstStyle/>
          <a:p>
            <a:r>
              <a:rPr lang="en-US" sz="3600" dirty="0"/>
              <a:t>Flexible FAST </a:t>
            </a:r>
            <a:br>
              <a:rPr lang="en-US" sz="3600" dirty="0"/>
            </a:br>
            <a:r>
              <a:rPr lang="en-US" sz="3600" dirty="0"/>
              <a:t>Drum Setup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3FE3C79-3B2F-0049-895A-2FBD508235A9}"/>
              </a:ext>
            </a:extLst>
          </p:cNvPr>
          <p:cNvGrpSpPr/>
          <p:nvPr/>
        </p:nvGrpSpPr>
        <p:grpSpPr>
          <a:xfrm>
            <a:off x="344639" y="1901612"/>
            <a:ext cx="5312089" cy="1340274"/>
            <a:chOff x="739832" y="1083975"/>
            <a:chExt cx="3390102" cy="85534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6A79E65-A12B-124D-9BFE-B4E78D8BAD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821" y="1083975"/>
              <a:ext cx="2952113" cy="85534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57200" rIns="91440" rtlCol="0" anchor="ctr"/>
            <a:lstStyle/>
            <a:p>
              <a:pPr marL="404812" lvl="1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Remove tape from both ends and </a:t>
              </a:r>
              <a:b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install the desiccant driers to both </a:t>
              </a:r>
              <a:b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600" b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A-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 and </a:t>
              </a:r>
              <a:r>
                <a:rPr lang="en-US" sz="1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B-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side drums.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495DD69-CB8B-4448-9237-A50F12CEFC5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854393" cy="85439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FFEFB05-53BF-F14C-ABAD-13DA0376AD46}"/>
                </a:ext>
              </a:extLst>
            </p:cNvPr>
            <p:cNvSpPr txBox="1"/>
            <p:nvPr/>
          </p:nvSpPr>
          <p:spPr>
            <a:xfrm>
              <a:off x="748797" y="1169930"/>
              <a:ext cx="845428" cy="697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500" b="1" dirty="0">
                  <a:solidFill>
                    <a:schemeClr val="tx2"/>
                  </a:solidFill>
                </a:rPr>
                <a:t>5</a:t>
              </a:r>
            </a:p>
          </p:txBody>
        </p:sp>
      </p:grpSp>
      <p:pic>
        <p:nvPicPr>
          <p:cNvPr id="12" name="Picture 11" descr="A picture containing sitting, cup, table, counter&#10;&#10;Description automatically generated">
            <a:extLst>
              <a:ext uri="{FF2B5EF4-FFF2-40B4-BE49-F238E27FC236}">
                <a16:creationId xmlns:a16="http://schemas.microsoft.com/office/drawing/2014/main" id="{8A45317F-6CAC-6E4C-8131-3EA1A3816A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0151" y="1204207"/>
            <a:ext cx="3254187" cy="2440640"/>
          </a:xfrm>
          <a:prstGeom prst="roundRect">
            <a:avLst>
              <a:gd name="adj" fmla="val 0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668519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61567-1B46-2B49-98CB-DA5979D647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406502"/>
            <a:ext cx="7772400" cy="811445"/>
          </a:xfrm>
        </p:spPr>
        <p:txBody>
          <a:bodyPr/>
          <a:lstStyle/>
          <a:p>
            <a:r>
              <a:rPr lang="en-US" dirty="0"/>
              <a:t>Changing Drums</a:t>
            </a:r>
          </a:p>
        </p:txBody>
      </p:sp>
    </p:spTree>
    <p:extLst>
      <p:ext uri="{BB962C8B-B14F-4D97-AF65-F5344CB8AC3E}">
        <p14:creationId xmlns:p14="http://schemas.microsoft.com/office/powerpoint/2010/main" val="18876087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 9">
            <a:extLst>
              <a:ext uri="{FF2B5EF4-FFF2-40B4-BE49-F238E27FC236}">
                <a16:creationId xmlns:a16="http://schemas.microsoft.com/office/drawing/2014/main" id="{409B4248-9457-2F47-97A1-5D30349EB813}"/>
              </a:ext>
            </a:extLst>
          </p:cNvPr>
          <p:cNvSpPr/>
          <p:nvPr/>
        </p:nvSpPr>
        <p:spPr>
          <a:xfrm>
            <a:off x="4300695" y="2225130"/>
            <a:ext cx="5476352" cy="934400"/>
          </a:xfrm>
          <a:prstGeom prst="parallelogram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EB2DD6-3AF8-5E48-951E-1972180BB3C0}"/>
              </a:ext>
            </a:extLst>
          </p:cNvPr>
          <p:cNvSpPr txBox="1"/>
          <p:nvPr/>
        </p:nvSpPr>
        <p:spPr>
          <a:xfrm>
            <a:off x="4501661" y="2371411"/>
            <a:ext cx="46423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 of the machine’s capabilities </a:t>
            </a:r>
            <a:b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components</a:t>
            </a:r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0D378DA4-5417-2340-A77A-E1A5F83ADA82}"/>
              </a:ext>
            </a:extLst>
          </p:cNvPr>
          <p:cNvSpPr/>
          <p:nvPr/>
        </p:nvSpPr>
        <p:spPr>
          <a:xfrm>
            <a:off x="4042358" y="3340497"/>
            <a:ext cx="5476352" cy="934400"/>
          </a:xfrm>
          <a:prstGeom prst="parallelogram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A58246-2432-A647-B62F-DFED8A74192B}"/>
              </a:ext>
            </a:extLst>
          </p:cNvPr>
          <p:cNvSpPr txBox="1"/>
          <p:nvPr/>
        </p:nvSpPr>
        <p:spPr>
          <a:xfrm>
            <a:off x="4243324" y="3486778"/>
            <a:ext cx="4762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instructions for operation, </a:t>
            </a:r>
            <a:b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shutdown, maintenance, and prevention</a:t>
            </a:r>
          </a:p>
        </p:txBody>
      </p:sp>
      <p:pic>
        <p:nvPicPr>
          <p:cNvPr id="9" name="Picture 8" descr="A picture containing sitting, black, bicycle, pair&#10;&#10;Description automatically generated">
            <a:extLst>
              <a:ext uri="{FF2B5EF4-FFF2-40B4-BE49-F238E27FC236}">
                <a16:creationId xmlns:a16="http://schemas.microsoft.com/office/drawing/2014/main" id="{706E176A-671E-AD4A-8099-1D312D7ABE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634" y="1572180"/>
            <a:ext cx="2714400" cy="3383204"/>
          </a:xfrm>
          <a:prstGeom prst="rect">
            <a:avLst/>
          </a:prstGeom>
        </p:spPr>
      </p:pic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BFD7D78F-6C0A-BD42-BD96-1C9242BC61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3017" y="2350"/>
            <a:ext cx="3737287" cy="199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1618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FC79D-9AB6-5446-B810-0C125DF5843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47650"/>
            <a:ext cx="9144000" cy="857250"/>
          </a:xfrm>
        </p:spPr>
        <p:txBody>
          <a:bodyPr>
            <a:noAutofit/>
          </a:bodyPr>
          <a:lstStyle/>
          <a:p>
            <a:r>
              <a:rPr lang="en-US" sz="3600" dirty="0"/>
              <a:t>Switching out Flexible FAST Drums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56A9DE0-D219-8442-AFA9-BDE7E66B568E}"/>
              </a:ext>
            </a:extLst>
          </p:cNvPr>
          <p:cNvGrpSpPr/>
          <p:nvPr/>
        </p:nvGrpSpPr>
        <p:grpSpPr>
          <a:xfrm>
            <a:off x="344639" y="1231900"/>
            <a:ext cx="8351124" cy="1340274"/>
            <a:chOff x="739832" y="1083975"/>
            <a:chExt cx="5329572" cy="85534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2EDE395-0CBB-7A46-8572-E34F7DEC37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820" y="1083975"/>
              <a:ext cx="4891584" cy="85534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57200" rIns="274320" rtlCol="0" anchor="ctr"/>
            <a:lstStyle/>
            <a:p>
              <a:pPr marL="404812" lvl="1"/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Ensure dispensing has completely stopped and the HULK gun is in its 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“off” 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position.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1831A08-668B-224A-ABCC-14A1657F95A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854393" cy="85439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E7E9A3B-55A6-8847-A7A4-EFD2BFA465C5}"/>
                </a:ext>
              </a:extLst>
            </p:cNvPr>
            <p:cNvSpPr txBox="1"/>
            <p:nvPr/>
          </p:nvSpPr>
          <p:spPr>
            <a:xfrm>
              <a:off x="748797" y="1169930"/>
              <a:ext cx="845428" cy="697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500" b="1" dirty="0">
                  <a:solidFill>
                    <a:schemeClr val="tx2"/>
                  </a:solidFill>
                </a:rPr>
                <a:t>1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BD3E8B9-277B-5E41-808F-0DC9DF063562}"/>
              </a:ext>
            </a:extLst>
          </p:cNvPr>
          <p:cNvGrpSpPr/>
          <p:nvPr/>
        </p:nvGrpSpPr>
        <p:grpSpPr>
          <a:xfrm>
            <a:off x="344639" y="2704440"/>
            <a:ext cx="8351124" cy="1340274"/>
            <a:chOff x="739832" y="1083975"/>
            <a:chExt cx="5329572" cy="855345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B11C188-7AB6-C849-B843-27C042E991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820" y="1083975"/>
              <a:ext cx="4891584" cy="85534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57200" rIns="274320" rtlCol="0" anchor="ctr"/>
            <a:lstStyle/>
            <a:p>
              <a:pPr marL="404812" lvl="1"/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Place the new set of Flexible FAST “</a:t>
              </a:r>
              <a:r>
                <a: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” and “</a:t>
              </a:r>
              <a:r>
                <a:rPr lang="en-US" sz="2000" b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” drums on the correct sides of the machine.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277A40D-E531-6F4D-9CEE-828B9EE59C8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854393" cy="85439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7447605-F42E-2448-B104-00C3FBF8BD81}"/>
                </a:ext>
              </a:extLst>
            </p:cNvPr>
            <p:cNvSpPr txBox="1"/>
            <p:nvPr/>
          </p:nvSpPr>
          <p:spPr>
            <a:xfrm>
              <a:off x="748797" y="1169930"/>
              <a:ext cx="845428" cy="697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500" b="1" dirty="0">
                  <a:solidFill>
                    <a:schemeClr val="tx2"/>
                  </a:solidFill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58277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FC79D-9AB6-5446-B810-0C125DF5843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47650"/>
            <a:ext cx="9144000" cy="857250"/>
          </a:xfrm>
        </p:spPr>
        <p:txBody>
          <a:bodyPr>
            <a:noAutofit/>
          </a:bodyPr>
          <a:lstStyle/>
          <a:p>
            <a:r>
              <a:rPr lang="en-US" sz="3600" dirty="0"/>
              <a:t>Switching out Flexible FAST Drums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56A9DE0-D219-8442-AFA9-BDE7E66B568E}"/>
              </a:ext>
            </a:extLst>
          </p:cNvPr>
          <p:cNvGrpSpPr/>
          <p:nvPr/>
        </p:nvGrpSpPr>
        <p:grpSpPr>
          <a:xfrm>
            <a:off x="344639" y="1231900"/>
            <a:ext cx="8351124" cy="1340274"/>
            <a:chOff x="739832" y="1083975"/>
            <a:chExt cx="5329572" cy="85534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2EDE395-0CBB-7A46-8572-E34F7DEC37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820" y="1083975"/>
              <a:ext cx="4891584" cy="85534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57200" rIns="274320" rtlCol="0" anchor="ctr"/>
            <a:lstStyle/>
            <a:p>
              <a:pPr marL="404812" lvl="1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Carefully open the new </a:t>
              </a:r>
              <a:r>
                <a:rPr lang="en-US" sz="1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 A 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drum of Flexible FAST.</a:t>
              </a:r>
            </a:p>
            <a:p>
              <a:pPr marL="695325" lvl="1" indent="-293688">
                <a:buFont typeface="+mj-lt"/>
                <a:buAutoNum type="alphaLcPeriod"/>
              </a:pP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Remove the desiccant drier from the empty drum of </a:t>
              </a:r>
              <a:r>
                <a:rPr lang="en-US" sz="1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 A 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and install it into the small bung on the newly opened drum of </a:t>
              </a:r>
              <a:r>
                <a:rPr lang="en-US" sz="1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 A 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marL="695325" lvl="1" indent="-293688">
                <a:buFont typeface="+mj-lt"/>
                <a:buAutoNum type="alphaLcPeriod"/>
              </a:pP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Remove the pickup tube from the empty drum of </a:t>
              </a:r>
              <a:r>
                <a:rPr lang="en-US" sz="1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 A 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and install it into the large bung on the newly opened drum of </a:t>
              </a:r>
              <a:r>
                <a:rPr lang="en-US" sz="1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 A 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1831A08-668B-224A-ABCC-14A1657F95A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854393" cy="85439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E7E9A3B-55A6-8847-A7A4-EFD2BFA465C5}"/>
                </a:ext>
              </a:extLst>
            </p:cNvPr>
            <p:cNvSpPr txBox="1"/>
            <p:nvPr/>
          </p:nvSpPr>
          <p:spPr>
            <a:xfrm>
              <a:off x="748797" y="1169930"/>
              <a:ext cx="845428" cy="697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500" b="1" dirty="0">
                  <a:solidFill>
                    <a:schemeClr val="tx2"/>
                  </a:solidFill>
                </a:rPr>
                <a:t>3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BD3E8B9-277B-5E41-808F-0DC9DF063562}"/>
              </a:ext>
            </a:extLst>
          </p:cNvPr>
          <p:cNvGrpSpPr/>
          <p:nvPr/>
        </p:nvGrpSpPr>
        <p:grpSpPr>
          <a:xfrm>
            <a:off x="344639" y="2704440"/>
            <a:ext cx="8351124" cy="1340274"/>
            <a:chOff x="739832" y="1083975"/>
            <a:chExt cx="5329572" cy="855345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B11C188-7AB6-C849-B843-27C042E991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820" y="1083975"/>
              <a:ext cx="4891584" cy="85534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57200" rIns="274320" rtlCol="0" anchor="ctr"/>
            <a:lstStyle/>
            <a:p>
              <a:pPr marL="404812" lvl="1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Carefully open the new </a:t>
              </a:r>
              <a:r>
                <a:rPr lang="en-US" sz="1600" b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 B 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drum of Flexible FAST.</a:t>
              </a:r>
            </a:p>
            <a:p>
              <a:pPr marL="695325" lvl="1" indent="-293688">
                <a:buFont typeface="+mj-lt"/>
                <a:buAutoNum type="alphaLcPeriod"/>
              </a:pP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Remove the desiccant drier from the empty drum of </a:t>
              </a:r>
              <a:r>
                <a:rPr lang="en-US" sz="1600" b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 B 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and install it into the small bung on the newly opened drum of </a:t>
              </a:r>
              <a:r>
                <a:rPr lang="en-US" sz="1600" b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 B 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marL="695325" lvl="1" indent="-293688">
                <a:buFont typeface="+mj-lt"/>
                <a:buAutoNum type="alphaLcPeriod"/>
              </a:pP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Remove the pickup tube from the empty drum of </a:t>
              </a:r>
              <a:r>
                <a:rPr lang="en-US" sz="1600" b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 B 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and install it into the large bung on the newly opened drum of </a:t>
              </a:r>
              <a:r>
                <a:rPr lang="en-US" sz="1600" b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 B 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277A40D-E531-6F4D-9CEE-828B9EE59C8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854393" cy="85439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7447605-F42E-2448-B104-00C3FBF8BD81}"/>
                </a:ext>
              </a:extLst>
            </p:cNvPr>
            <p:cNvSpPr txBox="1"/>
            <p:nvPr/>
          </p:nvSpPr>
          <p:spPr>
            <a:xfrm>
              <a:off x="748797" y="1169930"/>
              <a:ext cx="845428" cy="697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500" b="1" dirty="0">
                  <a:solidFill>
                    <a:schemeClr val="tx2"/>
                  </a:solidFill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438273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58705-3131-4347-BF1F-34EB5C4B2D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370643"/>
            <a:ext cx="7772400" cy="811445"/>
          </a:xfrm>
        </p:spPr>
        <p:txBody>
          <a:bodyPr/>
          <a:lstStyle/>
          <a:p>
            <a:r>
              <a:rPr lang="en-US" dirty="0"/>
              <a:t>Startup and Dispensing</a:t>
            </a:r>
          </a:p>
        </p:txBody>
      </p:sp>
    </p:spTree>
    <p:extLst>
      <p:ext uri="{BB962C8B-B14F-4D97-AF65-F5344CB8AC3E}">
        <p14:creationId xmlns:p14="http://schemas.microsoft.com/office/powerpoint/2010/main" val="25901627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C27878C0-6DA5-004E-B3F3-2F894913C081}"/>
              </a:ext>
            </a:extLst>
          </p:cNvPr>
          <p:cNvSpPr/>
          <p:nvPr/>
        </p:nvSpPr>
        <p:spPr>
          <a:xfrm>
            <a:off x="5656263" y="0"/>
            <a:ext cx="3254187" cy="49100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7FC79D-9AB6-5446-B810-0C125DF5843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61129"/>
            <a:ext cx="5656263" cy="857250"/>
          </a:xfrm>
        </p:spPr>
        <p:txBody>
          <a:bodyPr>
            <a:noAutofit/>
          </a:bodyPr>
          <a:lstStyle/>
          <a:p>
            <a:r>
              <a:rPr lang="en-US" sz="3400" dirty="0"/>
              <a:t>Daily Startup and Dispensing Procedures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85A284B-F1F6-E64F-8EBC-CE8BCECBFCD8}"/>
              </a:ext>
            </a:extLst>
          </p:cNvPr>
          <p:cNvGrpSpPr/>
          <p:nvPr/>
        </p:nvGrpSpPr>
        <p:grpSpPr>
          <a:xfrm>
            <a:off x="344639" y="1347196"/>
            <a:ext cx="5312089" cy="1340274"/>
            <a:chOff x="739832" y="1083975"/>
            <a:chExt cx="3390102" cy="85534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36871AE-A7E9-F64F-81B8-0E29D300458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821" y="1083975"/>
              <a:ext cx="2952113" cy="85534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57200" rIns="91440" rtlCol="0" anchor="ctr"/>
            <a:lstStyle/>
            <a:p>
              <a:pPr marL="404812" lvl="1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Ensure air compressor and generator are set up properly according to manufacturer’s instructions.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F31F4A0-3AB6-B247-827A-595F67ABF1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854393" cy="85439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AAA8EFA-4033-4B4C-B253-F674E08D9318}"/>
                </a:ext>
              </a:extLst>
            </p:cNvPr>
            <p:cNvSpPr txBox="1"/>
            <p:nvPr/>
          </p:nvSpPr>
          <p:spPr>
            <a:xfrm>
              <a:off x="748797" y="1169930"/>
              <a:ext cx="845428" cy="697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500" b="1" dirty="0">
                  <a:solidFill>
                    <a:schemeClr val="tx2"/>
                  </a:solidFill>
                </a:rPr>
                <a:t>1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57EEC7B-B5B7-1C47-80AA-FD097A171709}"/>
              </a:ext>
            </a:extLst>
          </p:cNvPr>
          <p:cNvGrpSpPr/>
          <p:nvPr/>
        </p:nvGrpSpPr>
        <p:grpSpPr>
          <a:xfrm>
            <a:off x="344639" y="2826373"/>
            <a:ext cx="5312089" cy="1340274"/>
            <a:chOff x="739832" y="1083975"/>
            <a:chExt cx="3390102" cy="855345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DF9E977-B7B5-E14C-8312-B1258376863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821" y="1083975"/>
              <a:ext cx="2952113" cy="85534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57200" rIns="91440" rtlCol="0" anchor="ctr"/>
            <a:lstStyle/>
            <a:p>
              <a:pPr marL="404812" lvl="1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Ensure tape has been removed on desiccant driers and they remain completely </a:t>
              </a:r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open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 during rig use.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A893AE3-5A9B-7146-9083-8954551233F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854393" cy="85439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CFA05A0-1759-3548-A409-62EFFE0491C3}"/>
                </a:ext>
              </a:extLst>
            </p:cNvPr>
            <p:cNvSpPr txBox="1"/>
            <p:nvPr/>
          </p:nvSpPr>
          <p:spPr>
            <a:xfrm>
              <a:off x="748797" y="1169930"/>
              <a:ext cx="845428" cy="697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500" b="1" dirty="0">
                  <a:solidFill>
                    <a:schemeClr val="tx2"/>
                  </a:solidFill>
                </a:rPr>
                <a:t>2</a:t>
              </a:r>
            </a:p>
          </p:txBody>
        </p:sp>
      </p:grpSp>
      <p:pic>
        <p:nvPicPr>
          <p:cNvPr id="14" name="Picture 13" descr="A picture containing cup, coffee, table, sitting&#10;&#10;Description automatically generated">
            <a:extLst>
              <a:ext uri="{FF2B5EF4-FFF2-40B4-BE49-F238E27FC236}">
                <a16:creationId xmlns:a16="http://schemas.microsoft.com/office/drawing/2014/main" id="{9FAFC3D9-020D-A64A-ADE4-9673EE1687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5422"/>
          <a:stretch/>
        </p:blipFill>
        <p:spPr>
          <a:xfrm>
            <a:off x="5654647" y="1"/>
            <a:ext cx="3255264" cy="4910012"/>
          </a:xfrm>
          <a:prstGeom prst="roundRect">
            <a:avLst>
              <a:gd name="adj" fmla="val 0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069148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1B94BF1-A807-7E45-BFB3-D75C77475689}"/>
              </a:ext>
            </a:extLst>
          </p:cNvPr>
          <p:cNvSpPr/>
          <p:nvPr/>
        </p:nvSpPr>
        <p:spPr>
          <a:xfrm>
            <a:off x="5656728" y="1"/>
            <a:ext cx="3254187" cy="49100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85A284B-F1F6-E64F-8EBC-CE8BCECBFCD8}"/>
              </a:ext>
            </a:extLst>
          </p:cNvPr>
          <p:cNvGrpSpPr/>
          <p:nvPr/>
        </p:nvGrpSpPr>
        <p:grpSpPr>
          <a:xfrm>
            <a:off x="323062" y="980546"/>
            <a:ext cx="5333665" cy="1092606"/>
            <a:chOff x="726062" y="1027506"/>
            <a:chExt cx="3403872" cy="69728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36871AE-A7E9-F64F-81B8-0E29D300458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2187" y="1083975"/>
              <a:ext cx="3147747" cy="57774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365760" rIns="182880" rtlCol="0" anchor="ctr"/>
            <a:lstStyle/>
            <a:p>
              <a:pPr marL="404812" lvl="1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If using a heated hoes, attach extension cord between generator and the HULK. If not, skip to </a:t>
              </a: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Step #6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F31F4A0-3AB6-B247-827A-595F67ABF1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576791" cy="576791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AAA8EFA-4033-4B4C-B253-F674E08D9318}"/>
                </a:ext>
              </a:extLst>
            </p:cNvPr>
            <p:cNvSpPr txBox="1"/>
            <p:nvPr/>
          </p:nvSpPr>
          <p:spPr>
            <a:xfrm>
              <a:off x="726062" y="1027506"/>
              <a:ext cx="576791" cy="697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500" b="1" dirty="0">
                  <a:solidFill>
                    <a:schemeClr val="tx2"/>
                  </a:solidFill>
                </a:rPr>
                <a:t>3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0D00384-C06F-1746-B001-C3C4C9B260BE}"/>
              </a:ext>
            </a:extLst>
          </p:cNvPr>
          <p:cNvGrpSpPr/>
          <p:nvPr/>
        </p:nvGrpSpPr>
        <p:grpSpPr>
          <a:xfrm>
            <a:off x="334936" y="2025578"/>
            <a:ext cx="5321791" cy="1092606"/>
            <a:chOff x="733640" y="1019928"/>
            <a:chExt cx="3396294" cy="697287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82224DD-DDEB-1F4F-9617-CC48DCFE2E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2187" y="1083975"/>
              <a:ext cx="3147747" cy="57774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365760" rIns="182880" rtlCol="0" anchor="ctr"/>
            <a:lstStyle/>
            <a:p>
              <a:pPr marL="404812" lvl="1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Power up generator.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1A6ED3BF-B644-E84E-8A13-73F75513DD5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576791" cy="576791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FAA87FC-F817-3842-A6BA-3E38D1806E36}"/>
                </a:ext>
              </a:extLst>
            </p:cNvPr>
            <p:cNvSpPr txBox="1"/>
            <p:nvPr/>
          </p:nvSpPr>
          <p:spPr>
            <a:xfrm>
              <a:off x="733640" y="1019928"/>
              <a:ext cx="576791" cy="697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500" b="1" dirty="0">
                  <a:solidFill>
                    <a:schemeClr val="tx2"/>
                  </a:solidFill>
                </a:rPr>
                <a:t>4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B7B2300-0DB1-5444-AD68-B5CED2528754}"/>
              </a:ext>
            </a:extLst>
          </p:cNvPr>
          <p:cNvGrpSpPr/>
          <p:nvPr/>
        </p:nvGrpSpPr>
        <p:grpSpPr>
          <a:xfrm>
            <a:off x="334936" y="3082480"/>
            <a:ext cx="5321791" cy="1092606"/>
            <a:chOff x="733640" y="1019928"/>
            <a:chExt cx="3396294" cy="697287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43694D5-8EE3-0245-BDF1-ECC82F042E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2187" y="1083975"/>
              <a:ext cx="3147747" cy="57774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365760" rIns="182880" rtlCol="0" anchor="ctr"/>
            <a:lstStyle/>
            <a:p>
              <a:pPr marL="404812" lvl="1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Turn on breaker and adjust dial </a:t>
              </a:r>
              <a:b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to appropriate setting for </a:t>
              </a:r>
              <a:b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jobsite conditions.</a:t>
              </a: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89115C5F-B830-D045-ABCC-F7ACE35994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576791" cy="576791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E771837-DE21-7744-ADB1-701EF7B019DE}"/>
                </a:ext>
              </a:extLst>
            </p:cNvPr>
            <p:cNvSpPr txBox="1"/>
            <p:nvPr/>
          </p:nvSpPr>
          <p:spPr>
            <a:xfrm>
              <a:off x="733640" y="1019928"/>
              <a:ext cx="576791" cy="697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500" b="1" dirty="0">
                  <a:solidFill>
                    <a:schemeClr val="tx2"/>
                  </a:solidFill>
                </a:rPr>
                <a:t>5</a:t>
              </a:r>
            </a:p>
          </p:txBody>
        </p:sp>
      </p:grpSp>
      <p:sp>
        <p:nvSpPr>
          <p:cNvPr id="28" name="Title 1">
            <a:extLst>
              <a:ext uri="{FF2B5EF4-FFF2-40B4-BE49-F238E27FC236}">
                <a16:creationId xmlns:a16="http://schemas.microsoft.com/office/drawing/2014/main" id="{9728B9D3-ED55-EB4C-8814-88EA00F62536}"/>
              </a:ext>
            </a:extLst>
          </p:cNvPr>
          <p:cNvSpPr txBox="1">
            <a:spLocks/>
          </p:cNvSpPr>
          <p:nvPr/>
        </p:nvSpPr>
        <p:spPr>
          <a:xfrm>
            <a:off x="0" y="90224"/>
            <a:ext cx="5656263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509F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3000" dirty="0"/>
              <a:t>Daily Startup and </a:t>
            </a:r>
            <a:br>
              <a:rPr lang="en-US" sz="3000" dirty="0"/>
            </a:br>
            <a:r>
              <a:rPr lang="en-US" sz="3000" dirty="0"/>
              <a:t>Dispensing Procedures</a:t>
            </a:r>
          </a:p>
        </p:txBody>
      </p:sp>
      <p:pic>
        <p:nvPicPr>
          <p:cNvPr id="29" name="Picture 28" descr="A sign on the side of a building&#10;&#10;Description automatically generated">
            <a:extLst>
              <a:ext uri="{FF2B5EF4-FFF2-40B4-BE49-F238E27FC236}">
                <a16:creationId xmlns:a16="http://schemas.microsoft.com/office/drawing/2014/main" id="{D9147EF6-E703-D243-9D38-77BF3A9614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6263" y="1201038"/>
            <a:ext cx="3255264" cy="2441448"/>
          </a:xfrm>
          <a:prstGeom prst="roundRect">
            <a:avLst>
              <a:gd name="adj" fmla="val 0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30" name="Arrow: Right 5">
            <a:extLst>
              <a:ext uri="{FF2B5EF4-FFF2-40B4-BE49-F238E27FC236}">
                <a16:creationId xmlns:a16="http://schemas.microsoft.com/office/drawing/2014/main" id="{5C9272D6-E493-3D44-B7BB-390BDACE0731}"/>
              </a:ext>
            </a:extLst>
          </p:cNvPr>
          <p:cNvSpPr/>
          <p:nvPr/>
        </p:nvSpPr>
        <p:spPr>
          <a:xfrm rot="20132399" flipH="1">
            <a:off x="7588086" y="1976471"/>
            <a:ext cx="1499674" cy="564865"/>
          </a:xfrm>
          <a:prstGeom prst="rightArrow">
            <a:avLst/>
          </a:prstGeom>
          <a:solidFill>
            <a:schemeClr val="accen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Breaker Switch</a:t>
            </a:r>
          </a:p>
        </p:txBody>
      </p:sp>
    </p:spTree>
    <p:extLst>
      <p:ext uri="{BB962C8B-B14F-4D97-AF65-F5344CB8AC3E}">
        <p14:creationId xmlns:p14="http://schemas.microsoft.com/office/powerpoint/2010/main" val="31017361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C27878C0-6DA5-004E-B3F3-2F894913C081}"/>
              </a:ext>
            </a:extLst>
          </p:cNvPr>
          <p:cNvSpPr/>
          <p:nvPr/>
        </p:nvSpPr>
        <p:spPr>
          <a:xfrm>
            <a:off x="5656263" y="0"/>
            <a:ext cx="3254187" cy="49100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7FC79D-9AB6-5446-B810-0C125DF5843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61129"/>
            <a:ext cx="5656263" cy="857250"/>
          </a:xfrm>
        </p:spPr>
        <p:txBody>
          <a:bodyPr>
            <a:noAutofit/>
          </a:bodyPr>
          <a:lstStyle/>
          <a:p>
            <a:r>
              <a:rPr lang="en-US" sz="3400" dirty="0"/>
              <a:t>Daily Startup and Dispensing Procedures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85A284B-F1F6-E64F-8EBC-CE8BCECBFCD8}"/>
              </a:ext>
            </a:extLst>
          </p:cNvPr>
          <p:cNvGrpSpPr/>
          <p:nvPr/>
        </p:nvGrpSpPr>
        <p:grpSpPr>
          <a:xfrm>
            <a:off x="344639" y="1347196"/>
            <a:ext cx="5312089" cy="1340274"/>
            <a:chOff x="739832" y="1083975"/>
            <a:chExt cx="3390102" cy="85534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36871AE-A7E9-F64F-81B8-0E29D300458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821" y="1083975"/>
              <a:ext cx="2952113" cy="85534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57200" rIns="91440" rtlCol="0" anchor="ctr"/>
            <a:lstStyle/>
            <a:p>
              <a:pPr marL="404812" lvl="1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Attach air hose between HULK machine and air compressor.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F31F4A0-3AB6-B247-827A-595F67ABF1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854393" cy="85439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AAA8EFA-4033-4B4C-B253-F674E08D9318}"/>
                </a:ext>
              </a:extLst>
            </p:cNvPr>
            <p:cNvSpPr txBox="1"/>
            <p:nvPr/>
          </p:nvSpPr>
          <p:spPr>
            <a:xfrm>
              <a:off x="748797" y="1169930"/>
              <a:ext cx="845428" cy="697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500" b="1" dirty="0">
                  <a:solidFill>
                    <a:schemeClr val="tx2"/>
                  </a:solidFill>
                </a:rPr>
                <a:t>6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57EEC7B-B5B7-1C47-80AA-FD097A171709}"/>
              </a:ext>
            </a:extLst>
          </p:cNvPr>
          <p:cNvGrpSpPr/>
          <p:nvPr/>
        </p:nvGrpSpPr>
        <p:grpSpPr>
          <a:xfrm>
            <a:off x="344639" y="2826373"/>
            <a:ext cx="5312089" cy="1340274"/>
            <a:chOff x="739832" y="1083975"/>
            <a:chExt cx="3390102" cy="855345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DF9E977-B7B5-E14C-8312-B1258376863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821" y="1083975"/>
              <a:ext cx="2952113" cy="85534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57200" rIns="91440" rtlCol="0" anchor="ctr"/>
            <a:lstStyle/>
            <a:p>
              <a:pPr marL="404812" lvl="1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Attach the HULK gun to the hose assembly and ensure fittings are tight, secure, and absent of fluid or air leaks.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A893AE3-5A9B-7146-9083-8954551233F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854393" cy="85439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CFA05A0-1759-3548-A409-62EFFE0491C3}"/>
                </a:ext>
              </a:extLst>
            </p:cNvPr>
            <p:cNvSpPr txBox="1"/>
            <p:nvPr/>
          </p:nvSpPr>
          <p:spPr>
            <a:xfrm>
              <a:off x="748797" y="1169930"/>
              <a:ext cx="845428" cy="697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500" b="1" dirty="0">
                  <a:solidFill>
                    <a:schemeClr val="tx2"/>
                  </a:solidFill>
                </a:rPr>
                <a:t>7</a:t>
              </a:r>
            </a:p>
          </p:txBody>
        </p:sp>
      </p:grpSp>
      <p:pic>
        <p:nvPicPr>
          <p:cNvPr id="19" name="Picture 18" descr="A picture containing indoor, table, sitting, large&#10;&#10;Description automatically generated">
            <a:extLst>
              <a:ext uri="{FF2B5EF4-FFF2-40B4-BE49-F238E27FC236}">
                <a16:creationId xmlns:a16="http://schemas.microsoft.com/office/drawing/2014/main" id="{E0C005F6-440C-D446-96A5-34C446FECD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4107" y="285547"/>
            <a:ext cx="3254187" cy="4338918"/>
          </a:xfrm>
          <a:prstGeom prst="roundRect">
            <a:avLst>
              <a:gd name="adj" fmla="val 0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688561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F85A284B-F1F6-E64F-8EBC-CE8BCECBFCD8}"/>
              </a:ext>
            </a:extLst>
          </p:cNvPr>
          <p:cNvGrpSpPr/>
          <p:nvPr/>
        </p:nvGrpSpPr>
        <p:grpSpPr>
          <a:xfrm>
            <a:off x="344639" y="1069029"/>
            <a:ext cx="8445817" cy="905288"/>
            <a:chOff x="739832" y="1083975"/>
            <a:chExt cx="5390005" cy="5777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36871AE-A7E9-F64F-81B8-0E29D300458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2185" y="1083975"/>
              <a:ext cx="5147652" cy="57774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365760" rIns="182880" rtlCol="0" anchor="ctr"/>
            <a:lstStyle/>
            <a:p>
              <a:pPr marL="404812" lvl="1"/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Power up air compressor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F31F4A0-3AB6-B247-827A-595F67ABF1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576791" cy="576791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AAA8EFA-4033-4B4C-B253-F674E08D9318}"/>
                </a:ext>
              </a:extLst>
            </p:cNvPr>
            <p:cNvSpPr txBox="1"/>
            <p:nvPr/>
          </p:nvSpPr>
          <p:spPr>
            <a:xfrm>
              <a:off x="745514" y="1089147"/>
              <a:ext cx="576791" cy="549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b="1" dirty="0">
                  <a:solidFill>
                    <a:schemeClr val="tx2"/>
                  </a:solidFill>
                </a:rPr>
                <a:t>8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0D00384-C06F-1746-B001-C3C4C9B260BE}"/>
              </a:ext>
            </a:extLst>
          </p:cNvPr>
          <p:cNvGrpSpPr/>
          <p:nvPr/>
        </p:nvGrpSpPr>
        <p:grpSpPr>
          <a:xfrm>
            <a:off x="344639" y="2125936"/>
            <a:ext cx="8445817" cy="905288"/>
            <a:chOff x="739832" y="1083975"/>
            <a:chExt cx="5390004" cy="577743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82224DD-DDEB-1F4F-9617-CC48DCFE2E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2187" y="1083975"/>
              <a:ext cx="5147649" cy="57774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365760" rIns="182880" rtlCol="0" anchor="ctr"/>
            <a:lstStyle/>
            <a:p>
              <a:pPr marL="404812" lvl="1"/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Check gauges for equal pressure on </a:t>
              </a:r>
              <a:r>
                <a: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A-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and </a:t>
              </a:r>
              <a:r>
                <a:rPr lang="en-US" sz="2000" b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B-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sides.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1A6ED3BF-B644-E84E-8A13-73F75513DD5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576791" cy="576791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FAA87FC-F817-3842-A6BA-3E38D1806E36}"/>
                </a:ext>
              </a:extLst>
            </p:cNvPr>
            <p:cNvSpPr txBox="1"/>
            <p:nvPr/>
          </p:nvSpPr>
          <p:spPr>
            <a:xfrm>
              <a:off x="740124" y="1097855"/>
              <a:ext cx="576791" cy="549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b="1" dirty="0">
                  <a:solidFill>
                    <a:schemeClr val="tx2"/>
                  </a:solidFill>
                </a:rPr>
                <a:t>9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B7B2300-0DB1-5444-AD68-B5CED2528754}"/>
              </a:ext>
            </a:extLst>
          </p:cNvPr>
          <p:cNvGrpSpPr/>
          <p:nvPr/>
        </p:nvGrpSpPr>
        <p:grpSpPr>
          <a:xfrm>
            <a:off x="334936" y="3182837"/>
            <a:ext cx="8474128" cy="905288"/>
            <a:chOff x="733640" y="1083975"/>
            <a:chExt cx="5408072" cy="577743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43694D5-8EE3-0245-BDF1-ECC82F042E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2187" y="1083975"/>
              <a:ext cx="5159525" cy="57774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365760" rIns="182880" rtlCol="0" anchor="ctr"/>
            <a:lstStyle/>
            <a:p>
              <a:pPr marL="404812" lvl="1"/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Apply white lithium grease to the threads on a 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NEW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static mixing tip and install the mixing tip onto the gun.</a:t>
              </a: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89115C5F-B830-D045-ABCC-F7ACE35994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576791" cy="576791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E771837-DE21-7744-ADB1-701EF7B019DE}"/>
                </a:ext>
              </a:extLst>
            </p:cNvPr>
            <p:cNvSpPr txBox="1"/>
            <p:nvPr/>
          </p:nvSpPr>
          <p:spPr>
            <a:xfrm>
              <a:off x="733640" y="1097860"/>
              <a:ext cx="576791" cy="549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b="1" dirty="0">
                  <a:solidFill>
                    <a:schemeClr val="tx2"/>
                  </a:solidFill>
                </a:rPr>
                <a:t>10</a:t>
              </a:r>
            </a:p>
          </p:txBody>
        </p:sp>
      </p:grpSp>
      <p:sp>
        <p:nvSpPr>
          <p:cNvPr id="28" name="Title 1">
            <a:extLst>
              <a:ext uri="{FF2B5EF4-FFF2-40B4-BE49-F238E27FC236}">
                <a16:creationId xmlns:a16="http://schemas.microsoft.com/office/drawing/2014/main" id="{7BFEAB83-74E2-0F4F-97D4-B17AEC319BC7}"/>
              </a:ext>
            </a:extLst>
          </p:cNvPr>
          <p:cNvSpPr txBox="1">
            <a:spLocks/>
          </p:cNvSpPr>
          <p:nvPr/>
        </p:nvSpPr>
        <p:spPr>
          <a:xfrm>
            <a:off x="0" y="143328"/>
            <a:ext cx="9144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509F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3400" dirty="0"/>
              <a:t>Daily Startup and Dispensing Procedures</a:t>
            </a:r>
          </a:p>
        </p:txBody>
      </p:sp>
    </p:spTree>
    <p:extLst>
      <p:ext uri="{BB962C8B-B14F-4D97-AF65-F5344CB8AC3E}">
        <p14:creationId xmlns:p14="http://schemas.microsoft.com/office/powerpoint/2010/main" val="20054956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FC79D-9AB6-5446-B810-0C125DF5843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512763"/>
            <a:ext cx="5656263" cy="857250"/>
          </a:xfrm>
        </p:spPr>
        <p:txBody>
          <a:bodyPr>
            <a:noAutofit/>
          </a:bodyPr>
          <a:lstStyle/>
          <a:p>
            <a:r>
              <a:rPr lang="en-US" sz="3600" dirty="0"/>
              <a:t>Bead Application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3FE3C79-3B2F-0049-895A-2FBD508235A9}"/>
              </a:ext>
            </a:extLst>
          </p:cNvPr>
          <p:cNvGrpSpPr/>
          <p:nvPr/>
        </p:nvGrpSpPr>
        <p:grpSpPr>
          <a:xfrm>
            <a:off x="344639" y="1901612"/>
            <a:ext cx="5312089" cy="1340274"/>
            <a:chOff x="739832" y="1083975"/>
            <a:chExt cx="3390102" cy="85534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6A79E65-A12B-124D-9BFE-B4E78D8BAD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821" y="1083975"/>
              <a:ext cx="2952113" cy="85534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57200" rIns="182880" rtlCol="0" anchor="ctr"/>
            <a:lstStyle/>
            <a:p>
              <a:pPr marL="404812" lvl="1"/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When beads or ribbons </a:t>
              </a:r>
              <a:b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are specified at 4”, 6”, or 12” on-center. 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495DD69-CB8B-4448-9237-A50F12CEFC5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854393" cy="85439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FFEFB05-53BF-F14C-ABAD-13DA0376AD46}"/>
                </a:ext>
              </a:extLst>
            </p:cNvPr>
            <p:cNvSpPr txBox="1"/>
            <p:nvPr/>
          </p:nvSpPr>
          <p:spPr>
            <a:xfrm>
              <a:off x="748797" y="1160106"/>
              <a:ext cx="845428" cy="697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500" b="1" dirty="0">
                  <a:solidFill>
                    <a:schemeClr val="tx2"/>
                  </a:solidFill>
                </a:rPr>
                <a:t>11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AAB04AAA-8603-C64B-8A10-76C2346486BF}"/>
              </a:ext>
            </a:extLst>
          </p:cNvPr>
          <p:cNvSpPr/>
          <p:nvPr/>
        </p:nvSpPr>
        <p:spPr>
          <a:xfrm>
            <a:off x="5656728" y="1"/>
            <a:ext cx="3254187" cy="49100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group of people sitting at a beach&#10;&#10;Description automatically generated">
            <a:extLst>
              <a:ext uri="{FF2B5EF4-FFF2-40B4-BE49-F238E27FC236}">
                <a16:creationId xmlns:a16="http://schemas.microsoft.com/office/drawing/2014/main" id="{172F8AD6-4C0D-FC47-BF4B-F59831A6B3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816" t="41315"/>
          <a:stretch/>
        </p:blipFill>
        <p:spPr>
          <a:xfrm>
            <a:off x="5656264" y="1544982"/>
            <a:ext cx="3254188" cy="1739239"/>
          </a:xfrm>
          <a:prstGeom prst="roundRect">
            <a:avLst>
              <a:gd name="adj" fmla="val 150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137256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16B9F15-616D-D843-B75C-D3D2F91BA3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806" t="8041" r="14844" b="2125"/>
          <a:stretch/>
        </p:blipFill>
        <p:spPr>
          <a:xfrm>
            <a:off x="5654956" y="1799713"/>
            <a:ext cx="3254187" cy="311665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85A284B-F1F6-E64F-8EBC-CE8BCECBFCD8}"/>
              </a:ext>
            </a:extLst>
          </p:cNvPr>
          <p:cNvGrpSpPr/>
          <p:nvPr/>
        </p:nvGrpSpPr>
        <p:grpSpPr>
          <a:xfrm>
            <a:off x="344639" y="1362574"/>
            <a:ext cx="5312089" cy="1340274"/>
            <a:chOff x="739832" y="1083975"/>
            <a:chExt cx="3390102" cy="85534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36871AE-A7E9-F64F-81B8-0E29D300458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821" y="1083975"/>
              <a:ext cx="2952113" cy="85534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57200" rIns="0" rtlCol="0" anchor="ctr"/>
            <a:lstStyle/>
            <a:p>
              <a:pPr marL="404812" lvl="1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Raise air pressure to appropriate setting. Manufacturer recommendation is 50psi.</a:t>
              </a:r>
            </a:p>
            <a:p>
              <a:pPr marL="635000" lvl="1" indent="-233363">
                <a:buFont typeface="Arial" panose="020B0604020202020204" pitchFamily="34" charset="0"/>
                <a:buChar char="•"/>
              </a:pPr>
              <a:r>
                <a:rPr lang="en-US" sz="13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Lower</a:t>
              </a:r>
              <a:r>
                <a:rPr lang="en-US" sz="1300" dirty="0">
                  <a:latin typeface="Arial" panose="020B0604020202020204" pitchFamily="34" charset="0"/>
                  <a:cs typeface="Arial" panose="020B0604020202020204" pitchFamily="34" charset="0"/>
                </a:rPr>
                <a:t> settings provide a slower speed </a:t>
              </a:r>
              <a:br>
                <a:rPr lang="en-US" sz="13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300" dirty="0">
                  <a:latin typeface="Arial" panose="020B0604020202020204" pitchFamily="34" charset="0"/>
                  <a:cs typeface="Arial" panose="020B0604020202020204" pitchFamily="34" charset="0"/>
                </a:rPr>
                <a:t>of application.</a:t>
              </a:r>
            </a:p>
            <a:p>
              <a:pPr marL="635000" lvl="1" indent="-233363">
                <a:buFont typeface="Arial" panose="020B0604020202020204" pitchFamily="34" charset="0"/>
                <a:buChar char="•"/>
              </a:pPr>
              <a:r>
                <a:rPr lang="en-US" sz="13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Higher</a:t>
              </a:r>
              <a:r>
                <a:rPr lang="en-US" sz="1300" dirty="0">
                  <a:latin typeface="Arial" panose="020B0604020202020204" pitchFamily="34" charset="0"/>
                  <a:cs typeface="Arial" panose="020B0604020202020204" pitchFamily="34" charset="0"/>
                </a:rPr>
                <a:t> settings provide a faster speed </a:t>
              </a:r>
              <a:br>
                <a:rPr lang="en-US" sz="13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300" dirty="0">
                  <a:latin typeface="Arial" panose="020B0604020202020204" pitchFamily="34" charset="0"/>
                  <a:cs typeface="Arial" panose="020B0604020202020204" pitchFamily="34" charset="0"/>
                </a:rPr>
                <a:t>of application.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F31F4A0-3AB6-B247-827A-595F67ABF1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854393" cy="85439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AAA8EFA-4033-4B4C-B253-F674E08D9318}"/>
                </a:ext>
              </a:extLst>
            </p:cNvPr>
            <p:cNvSpPr txBox="1"/>
            <p:nvPr/>
          </p:nvSpPr>
          <p:spPr>
            <a:xfrm>
              <a:off x="748797" y="1139615"/>
              <a:ext cx="845428" cy="697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500" b="1" dirty="0">
                  <a:solidFill>
                    <a:schemeClr val="tx2"/>
                  </a:solidFill>
                </a:rPr>
                <a:t>a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57EEC7B-B5B7-1C47-80AA-FD097A171709}"/>
              </a:ext>
            </a:extLst>
          </p:cNvPr>
          <p:cNvGrpSpPr/>
          <p:nvPr/>
        </p:nvGrpSpPr>
        <p:grpSpPr>
          <a:xfrm>
            <a:off x="344639" y="2841751"/>
            <a:ext cx="5312089" cy="1340274"/>
            <a:chOff x="739832" y="1083975"/>
            <a:chExt cx="3390102" cy="855345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DF9E977-B7B5-E14C-8312-B1258376863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821" y="1083975"/>
              <a:ext cx="2952113" cy="85534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57200" rIns="91440" rtlCol="0" anchor="ctr"/>
            <a:lstStyle/>
            <a:p>
              <a:pPr marL="404812" lvl="1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Open fluid handle completely to begin application of adhesive.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A893AE3-5A9B-7146-9083-8954551233F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854393" cy="85439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CFA05A0-1759-3548-A409-62EFFE0491C3}"/>
                </a:ext>
              </a:extLst>
            </p:cNvPr>
            <p:cNvSpPr txBox="1"/>
            <p:nvPr/>
          </p:nvSpPr>
          <p:spPr>
            <a:xfrm>
              <a:off x="748797" y="1116879"/>
              <a:ext cx="845428" cy="697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500" b="1" dirty="0">
                  <a:solidFill>
                    <a:schemeClr val="tx2"/>
                  </a:solidFill>
                </a:rPr>
                <a:t>b</a:t>
              </a: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DFA354AE-5D3E-104F-97F2-F395ECB011C1}"/>
              </a:ext>
            </a:extLst>
          </p:cNvPr>
          <p:cNvSpPr txBox="1">
            <a:spLocks/>
          </p:cNvSpPr>
          <p:nvPr/>
        </p:nvSpPr>
        <p:spPr>
          <a:xfrm>
            <a:off x="0" y="261129"/>
            <a:ext cx="5656263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509F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3400" dirty="0"/>
              <a:t>Daily Startup and Dispensing Procedures</a:t>
            </a:r>
          </a:p>
        </p:txBody>
      </p:sp>
      <p:sp>
        <p:nvSpPr>
          <p:cNvPr id="23" name="Arrow: Right 5">
            <a:extLst>
              <a:ext uri="{FF2B5EF4-FFF2-40B4-BE49-F238E27FC236}">
                <a16:creationId xmlns:a16="http://schemas.microsoft.com/office/drawing/2014/main" id="{EB5ABA47-35AA-074F-9DC7-B52E705B5519}"/>
              </a:ext>
            </a:extLst>
          </p:cNvPr>
          <p:cNvSpPr/>
          <p:nvPr/>
        </p:nvSpPr>
        <p:spPr>
          <a:xfrm rot="1533432">
            <a:off x="5744491" y="2054775"/>
            <a:ext cx="1197081" cy="892618"/>
          </a:xfrm>
          <a:prstGeom prst="rightArrow">
            <a:avLst/>
          </a:prstGeom>
          <a:solidFill>
            <a:schemeClr val="accen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Fluid Handle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D771A3-7632-0D4B-A2AA-5074BE4286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8" t="10490" r="19409" b="25403"/>
          <a:stretch/>
        </p:blipFill>
        <p:spPr>
          <a:xfrm>
            <a:off x="5654956" y="0"/>
            <a:ext cx="3254188" cy="1941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2922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B1E1DE6-524C-204B-A052-1D592D0AD1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806" t="8041" r="12811" b="28118"/>
          <a:stretch/>
        </p:blipFill>
        <p:spPr>
          <a:xfrm>
            <a:off x="4781588" y="1589267"/>
            <a:ext cx="3765306" cy="24906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6DE075-37CF-3B49-B6F6-35BE96C6E1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8" t="10490" r="23850" b="22339"/>
          <a:stretch/>
        </p:blipFill>
        <p:spPr>
          <a:xfrm>
            <a:off x="608980" y="1589267"/>
            <a:ext cx="3765306" cy="249069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4D2E014-D821-7C47-B931-9286EDFE5DA3}"/>
              </a:ext>
            </a:extLst>
          </p:cNvPr>
          <p:cNvSpPr/>
          <p:nvPr/>
        </p:nvSpPr>
        <p:spPr>
          <a:xfrm>
            <a:off x="589925" y="878004"/>
            <a:ext cx="3785616" cy="64024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938" indent="9525" algn="ctr">
              <a:lnSpc>
                <a:spcPct val="90000"/>
              </a:lnSpc>
              <a:spcBef>
                <a:spcPct val="20000"/>
              </a:spcBef>
              <a:buClr>
                <a:srgbClr val="CC0000"/>
              </a:buClr>
            </a:pP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Closed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C64000C-EAAE-784F-9A4D-8A06563D37A5}"/>
              </a:ext>
            </a:extLst>
          </p:cNvPr>
          <p:cNvSpPr/>
          <p:nvPr/>
        </p:nvSpPr>
        <p:spPr>
          <a:xfrm>
            <a:off x="4770970" y="878004"/>
            <a:ext cx="3783105" cy="6402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938" indent="9525" algn="ctr">
              <a:lnSpc>
                <a:spcPct val="90000"/>
              </a:lnSpc>
              <a:spcBef>
                <a:spcPct val="20000"/>
              </a:spcBef>
              <a:buClr>
                <a:srgbClr val="CC0000"/>
              </a:buClr>
            </a:pP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Open</a:t>
            </a:r>
          </a:p>
        </p:txBody>
      </p:sp>
      <p:sp>
        <p:nvSpPr>
          <p:cNvPr id="8" name="Arrow: Right 5">
            <a:extLst>
              <a:ext uri="{FF2B5EF4-FFF2-40B4-BE49-F238E27FC236}">
                <a16:creationId xmlns:a16="http://schemas.microsoft.com/office/drawing/2014/main" id="{5C869C21-6BA8-2948-B45F-03FF3A9A25FD}"/>
              </a:ext>
            </a:extLst>
          </p:cNvPr>
          <p:cNvSpPr/>
          <p:nvPr/>
        </p:nvSpPr>
        <p:spPr>
          <a:xfrm rot="2019606">
            <a:off x="5072033" y="1792698"/>
            <a:ext cx="1197081" cy="983440"/>
          </a:xfrm>
          <a:prstGeom prst="rightArrow">
            <a:avLst/>
          </a:prstGeom>
          <a:solidFill>
            <a:schemeClr val="accen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Fluid Handle</a:t>
            </a:r>
          </a:p>
        </p:txBody>
      </p:sp>
    </p:spTree>
    <p:extLst>
      <p:ext uri="{BB962C8B-B14F-4D97-AF65-F5344CB8AC3E}">
        <p14:creationId xmlns:p14="http://schemas.microsoft.com/office/powerpoint/2010/main" val="32445928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98DBA-5941-7A45-8919-CCBEAB4FB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1720" y="186832"/>
            <a:ext cx="5147733" cy="857250"/>
          </a:xfrm>
        </p:spPr>
        <p:txBody>
          <a:bodyPr/>
          <a:lstStyle/>
          <a:p>
            <a:pPr algn="l"/>
            <a:r>
              <a:rPr lang="en-US" dirty="0"/>
              <a:t>Basic Functions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C44A37B-556B-6C48-A498-64667C765AA5}"/>
              </a:ext>
            </a:extLst>
          </p:cNvPr>
          <p:cNvGrpSpPr/>
          <p:nvPr/>
        </p:nvGrpSpPr>
        <p:grpSpPr>
          <a:xfrm>
            <a:off x="1037149" y="1186763"/>
            <a:ext cx="7069702" cy="1004752"/>
            <a:chOff x="848744" y="1243584"/>
            <a:chExt cx="5083088" cy="72241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833FC46-5967-7441-9BCB-4002214F7C20}"/>
                </a:ext>
              </a:extLst>
            </p:cNvPr>
            <p:cNvSpPr>
              <a:spLocks/>
            </p:cNvSpPr>
            <p:nvPr/>
          </p:nvSpPr>
          <p:spPr>
            <a:xfrm>
              <a:off x="1271541" y="1243584"/>
              <a:ext cx="4660291" cy="72146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365760" rIns="91440" rtlCol="0" anchor="ctr"/>
            <a:lstStyle/>
            <a:p>
              <a:pPr algn="ctr"/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Able to dispense 2-part urethane, </a:t>
              </a:r>
              <a:b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low-rise adhesive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A354A5C-908E-614E-A58A-73EF498685A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8744" y="1244537"/>
              <a:ext cx="721460" cy="72146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903CDE3-0427-A544-936A-F6515027E665}"/>
              </a:ext>
            </a:extLst>
          </p:cNvPr>
          <p:cNvGrpSpPr/>
          <p:nvPr/>
        </p:nvGrpSpPr>
        <p:grpSpPr>
          <a:xfrm>
            <a:off x="1037149" y="2405963"/>
            <a:ext cx="7069702" cy="1004752"/>
            <a:chOff x="848744" y="1243584"/>
            <a:chExt cx="5083088" cy="72241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37E8334-5F8B-7447-88F4-F11C78BD27EC}"/>
                </a:ext>
              </a:extLst>
            </p:cNvPr>
            <p:cNvSpPr>
              <a:spLocks/>
            </p:cNvSpPr>
            <p:nvPr/>
          </p:nvSpPr>
          <p:spPr>
            <a:xfrm>
              <a:off x="1271541" y="1243584"/>
              <a:ext cx="4660291" cy="72146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365760" rIns="91440" rtlCol="0" anchor="ctr"/>
            <a:lstStyle/>
            <a:p>
              <a:pPr algn="ctr"/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Accommodates 15-Gal Drums </a:t>
              </a:r>
              <a:b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and 50-Gal Drums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2A10370-9EAC-E645-B77C-B2F31163439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8744" y="1244537"/>
              <a:ext cx="721460" cy="72146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4270D2F-8672-EE49-8989-F341DD34F97E}"/>
              </a:ext>
            </a:extLst>
          </p:cNvPr>
          <p:cNvGrpSpPr/>
          <p:nvPr/>
        </p:nvGrpSpPr>
        <p:grpSpPr>
          <a:xfrm>
            <a:off x="1037149" y="3602585"/>
            <a:ext cx="7069702" cy="1004752"/>
            <a:chOff x="848744" y="1243584"/>
            <a:chExt cx="5083088" cy="72241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E18AF04-23F2-474A-BA94-F28A646274A4}"/>
                </a:ext>
              </a:extLst>
            </p:cNvPr>
            <p:cNvSpPr>
              <a:spLocks/>
            </p:cNvSpPr>
            <p:nvPr/>
          </p:nvSpPr>
          <p:spPr>
            <a:xfrm>
              <a:off x="1271541" y="1243584"/>
              <a:ext cx="4660291" cy="72146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365760" rIns="91440" rtlCol="0" anchor="ctr"/>
            <a:lstStyle/>
            <a:p>
              <a:pPr algn="ctr"/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Intended to increase production compared to Dual Cartridge, Dual Tanks, </a:t>
              </a:r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PaceCart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264FDF2-28C1-5D4D-9277-543D3AF1B5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8744" y="1244537"/>
              <a:ext cx="721460" cy="72146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4" name="Graphic 13">
            <a:extLst>
              <a:ext uri="{FF2B5EF4-FFF2-40B4-BE49-F238E27FC236}">
                <a16:creationId xmlns:a16="http://schemas.microsoft.com/office/drawing/2014/main" id="{44292ACF-3159-BB4E-B644-58FEBC2FAD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7149" y="1133581"/>
            <a:ext cx="1093102" cy="1093102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E63830ED-1018-A641-8835-5A852F0CB2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7149" y="2329335"/>
            <a:ext cx="1093102" cy="1093102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4C9A0916-31CD-B249-8267-3899114C13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7149" y="3535137"/>
            <a:ext cx="1093102" cy="1093102"/>
          </a:xfrm>
          <a:prstGeom prst="rect">
            <a:avLst/>
          </a:prstGeom>
        </p:spPr>
      </p:pic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93A96CB5-B9AF-A944-90C3-4F2942D9C0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3039" y="18041"/>
            <a:ext cx="2024747" cy="1083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4327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3FE3C79-3B2F-0049-895A-2FBD508235A9}"/>
              </a:ext>
            </a:extLst>
          </p:cNvPr>
          <p:cNvGrpSpPr/>
          <p:nvPr/>
        </p:nvGrpSpPr>
        <p:grpSpPr>
          <a:xfrm>
            <a:off x="344639" y="1901612"/>
            <a:ext cx="5312089" cy="1340274"/>
            <a:chOff x="739832" y="1083975"/>
            <a:chExt cx="3390102" cy="85534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6A79E65-A12B-124D-9BFE-B4E78D8BAD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821" y="1083975"/>
              <a:ext cx="2952113" cy="85534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57200" rIns="182880" rtlCol="0" anchor="ctr"/>
            <a:lstStyle/>
            <a:p>
              <a:pPr marL="404812" lvl="1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Ensure the adhesive is dispensed at a minimum ½”- ¾” wet bead and proper spacing is followed.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495DD69-CB8B-4448-9237-A50F12CEFC5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854393" cy="85439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FFEFB05-53BF-F14C-ABAD-13DA0376AD46}"/>
                </a:ext>
              </a:extLst>
            </p:cNvPr>
            <p:cNvSpPr txBox="1"/>
            <p:nvPr/>
          </p:nvSpPr>
          <p:spPr>
            <a:xfrm>
              <a:off x="748797" y="1160106"/>
              <a:ext cx="845428" cy="697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500" b="1" dirty="0">
                  <a:solidFill>
                    <a:schemeClr val="tx2"/>
                  </a:solidFill>
                </a:rPr>
                <a:t>C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AAB04AAA-8603-C64B-8A10-76C2346486BF}"/>
              </a:ext>
            </a:extLst>
          </p:cNvPr>
          <p:cNvSpPr/>
          <p:nvPr/>
        </p:nvSpPr>
        <p:spPr>
          <a:xfrm>
            <a:off x="5656728" y="1"/>
            <a:ext cx="3254187" cy="49100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C0D37C7-32F0-4D48-8554-2EC4A9AF878B}"/>
              </a:ext>
            </a:extLst>
          </p:cNvPr>
          <p:cNvSpPr txBox="1">
            <a:spLocks/>
          </p:cNvSpPr>
          <p:nvPr/>
        </p:nvSpPr>
        <p:spPr>
          <a:xfrm>
            <a:off x="0" y="478062"/>
            <a:ext cx="5656263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509F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3400" dirty="0"/>
              <a:t>Daily Startup and Dispensing Procedures</a:t>
            </a:r>
          </a:p>
        </p:txBody>
      </p:sp>
      <p:pic>
        <p:nvPicPr>
          <p:cNvPr id="12" name="Picture 11" descr="A picture containing outdoor, road, bicycle, street&#10;&#10;Description automatically generated">
            <a:extLst>
              <a:ext uri="{FF2B5EF4-FFF2-40B4-BE49-F238E27FC236}">
                <a16:creationId xmlns:a16="http://schemas.microsoft.com/office/drawing/2014/main" id="{8EDDAFFA-5C34-5340-8F68-748D185867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9149" y="1275432"/>
            <a:ext cx="3255264" cy="2217935"/>
          </a:xfrm>
          <a:prstGeom prst="roundRect">
            <a:avLst>
              <a:gd name="adj" fmla="val 0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140685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4D2E014-D821-7C47-B931-9286EDFE5DA3}"/>
              </a:ext>
            </a:extLst>
          </p:cNvPr>
          <p:cNvSpPr/>
          <p:nvPr/>
        </p:nvSpPr>
        <p:spPr>
          <a:xfrm>
            <a:off x="589925" y="878004"/>
            <a:ext cx="3785616" cy="64024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938" indent="9525" algn="ctr">
              <a:lnSpc>
                <a:spcPct val="90000"/>
              </a:lnSpc>
              <a:spcBef>
                <a:spcPct val="20000"/>
              </a:spcBef>
              <a:buClr>
                <a:srgbClr val="CC0000"/>
              </a:buClr>
            </a:pP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Wet Bead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C64000C-EAAE-784F-9A4D-8A06563D37A5}"/>
              </a:ext>
            </a:extLst>
          </p:cNvPr>
          <p:cNvSpPr/>
          <p:nvPr/>
        </p:nvSpPr>
        <p:spPr>
          <a:xfrm>
            <a:off x="4770970" y="878004"/>
            <a:ext cx="3783105" cy="6402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938" indent="9525" algn="ctr">
              <a:lnSpc>
                <a:spcPct val="90000"/>
              </a:lnSpc>
              <a:spcBef>
                <a:spcPct val="20000"/>
              </a:spcBef>
              <a:buClr>
                <a:srgbClr val="CC0000"/>
              </a:buClr>
            </a:pP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Foam Bead </a:t>
            </a:r>
            <a:b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with String Time</a:t>
            </a:r>
          </a:p>
        </p:txBody>
      </p:sp>
      <p:pic>
        <p:nvPicPr>
          <p:cNvPr id="13" name="Picture 12" descr="A picture containing black, sitting, table, standing&#10;&#10;Description automatically generated">
            <a:extLst>
              <a:ext uri="{FF2B5EF4-FFF2-40B4-BE49-F238E27FC236}">
                <a16:creationId xmlns:a16="http://schemas.microsoft.com/office/drawing/2014/main" id="{AF3B8B8F-6B8E-2B43-9831-AD7F6B12A9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970" r="31084"/>
          <a:stretch/>
        </p:blipFill>
        <p:spPr>
          <a:xfrm>
            <a:off x="589925" y="1581750"/>
            <a:ext cx="3785616" cy="2503575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4" name="Picture 13" descr="A picture containing outdoor, road, mountain, small&#10;&#10;Description automatically generated">
            <a:extLst>
              <a:ext uri="{FF2B5EF4-FFF2-40B4-BE49-F238E27FC236}">
                <a16:creationId xmlns:a16="http://schemas.microsoft.com/office/drawing/2014/main" id="{6CB45B6A-A665-A540-84FD-9F78280717C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505" t="38458" r="1152"/>
          <a:stretch/>
        </p:blipFill>
        <p:spPr>
          <a:xfrm>
            <a:off x="4769714" y="1594631"/>
            <a:ext cx="3785616" cy="2490694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9312479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81C2216-E3BF-264C-B427-A5389B0AEC6D}"/>
              </a:ext>
            </a:extLst>
          </p:cNvPr>
          <p:cNvSpPr/>
          <p:nvPr/>
        </p:nvSpPr>
        <p:spPr>
          <a:xfrm>
            <a:off x="5656728" y="1"/>
            <a:ext cx="3254187" cy="49100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7FC79D-9AB6-5446-B810-0C125DF5843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512763"/>
            <a:ext cx="5656263" cy="857250"/>
          </a:xfrm>
        </p:spPr>
        <p:txBody>
          <a:bodyPr>
            <a:noAutofit/>
          </a:bodyPr>
          <a:lstStyle/>
          <a:p>
            <a:r>
              <a:rPr lang="en-US" sz="3600" dirty="0"/>
              <a:t>Splatter Application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3FE3C79-3B2F-0049-895A-2FBD508235A9}"/>
              </a:ext>
            </a:extLst>
          </p:cNvPr>
          <p:cNvGrpSpPr/>
          <p:nvPr/>
        </p:nvGrpSpPr>
        <p:grpSpPr>
          <a:xfrm>
            <a:off x="344639" y="1901612"/>
            <a:ext cx="5312089" cy="1340274"/>
            <a:chOff x="739832" y="1083975"/>
            <a:chExt cx="3390102" cy="85534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6A79E65-A12B-124D-9BFE-B4E78D8BAD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821" y="1083975"/>
              <a:ext cx="2952113" cy="85534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57200" rIns="182880" rtlCol="0" anchor="ctr"/>
            <a:lstStyle/>
            <a:p>
              <a:pPr marL="404812" lvl="1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The following equipment and settings listed </a:t>
              </a:r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MUST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 be followed for approved splatter application.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495DD69-CB8B-4448-9237-A50F12CEFC5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854393" cy="85439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FFEFB05-53BF-F14C-ABAD-13DA0376AD46}"/>
                </a:ext>
              </a:extLst>
            </p:cNvPr>
            <p:cNvSpPr txBox="1"/>
            <p:nvPr/>
          </p:nvSpPr>
          <p:spPr>
            <a:xfrm>
              <a:off x="748797" y="1169930"/>
              <a:ext cx="845428" cy="697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500" b="1" dirty="0">
                  <a:solidFill>
                    <a:schemeClr val="tx2"/>
                  </a:solidFill>
                </a:rPr>
                <a:t>12</a:t>
              </a:r>
            </a:p>
          </p:txBody>
        </p:sp>
      </p:grpSp>
      <p:pic>
        <p:nvPicPr>
          <p:cNvPr id="9" name="Picture 8" descr="A picture containing snow, outdoor, covered, skiing&#10;&#10;Description automatically generated">
            <a:extLst>
              <a:ext uri="{FF2B5EF4-FFF2-40B4-BE49-F238E27FC236}">
                <a16:creationId xmlns:a16="http://schemas.microsoft.com/office/drawing/2014/main" id="{A139B7ED-0B48-C144-A140-99D29BF0443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5651" y="0"/>
            <a:ext cx="3255264" cy="2441448"/>
          </a:xfrm>
          <a:prstGeom prst="roundRect">
            <a:avLst>
              <a:gd name="adj" fmla="val 468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10" name="Picture 9" descr="A picture containing outdoor, bird, rain, side&#10;&#10;Description automatically generated">
            <a:extLst>
              <a:ext uri="{FF2B5EF4-FFF2-40B4-BE49-F238E27FC236}">
                <a16:creationId xmlns:a16="http://schemas.microsoft.com/office/drawing/2014/main" id="{4321A179-2F89-AA47-89C5-CCAF55058F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31"/>
          <a:stretch/>
        </p:blipFill>
        <p:spPr>
          <a:xfrm>
            <a:off x="5655650" y="2441449"/>
            <a:ext cx="3254187" cy="2468566"/>
          </a:xfrm>
          <a:prstGeom prst="roundRect">
            <a:avLst>
              <a:gd name="adj" fmla="val 0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016402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93402FEE-7B1C-1E47-A9D4-F229F9F610D2}"/>
              </a:ext>
            </a:extLst>
          </p:cNvPr>
          <p:cNvGrpSpPr/>
          <p:nvPr/>
        </p:nvGrpSpPr>
        <p:grpSpPr>
          <a:xfrm>
            <a:off x="308955" y="1783523"/>
            <a:ext cx="5347308" cy="752463"/>
            <a:chOff x="739832" y="1083974"/>
            <a:chExt cx="5347308" cy="752463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6326333-7B16-8E41-954E-2288D2002D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5765" y="1083974"/>
              <a:ext cx="5011375" cy="75246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40080" rIns="228600" rtlCol="0" anchor="ctr"/>
            <a:lstStyle/>
            <a:p>
              <a:pPr algn="ctr"/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HULK Gun Air Pressure: </a:t>
              </a:r>
              <a:b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80psi</a:t>
              </a: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51065238-0540-EF4C-B61E-32A43FE01D1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751510" cy="75151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61C9988-C1C8-9444-B3B4-215CAD26892F}"/>
                </a:ext>
              </a:extLst>
            </p:cNvPr>
            <p:cNvSpPr txBox="1"/>
            <p:nvPr/>
          </p:nvSpPr>
          <p:spPr>
            <a:xfrm>
              <a:off x="748797" y="1116568"/>
              <a:ext cx="74254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800" b="1" dirty="0">
                  <a:solidFill>
                    <a:schemeClr val="tx2"/>
                  </a:solidFill>
                </a:rPr>
                <a:t>b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2B8E8BD-33A4-5D4C-9665-3AB6BE3211C8}"/>
              </a:ext>
            </a:extLst>
          </p:cNvPr>
          <p:cNvGrpSpPr/>
          <p:nvPr/>
        </p:nvGrpSpPr>
        <p:grpSpPr>
          <a:xfrm>
            <a:off x="308955" y="998009"/>
            <a:ext cx="5347308" cy="752463"/>
            <a:chOff x="739832" y="1083974"/>
            <a:chExt cx="5347308" cy="752463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59BB97A-786B-1141-B3E4-32E93B7C6E3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5765" y="1083974"/>
              <a:ext cx="5011375" cy="75246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40080" rIns="228600" rtlCol="0" anchor="ctr"/>
            <a:lstStyle/>
            <a:p>
              <a:pPr algn="ctr"/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Equipment Setting: </a:t>
              </a:r>
              <a:b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60psi</a:t>
              </a: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1E353BC-6FDE-F846-948B-D149DBB42E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751510" cy="75151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1CE94AC-874B-4547-BBC3-92F64CC973F8}"/>
                </a:ext>
              </a:extLst>
            </p:cNvPr>
            <p:cNvSpPr txBox="1"/>
            <p:nvPr/>
          </p:nvSpPr>
          <p:spPr>
            <a:xfrm>
              <a:off x="748797" y="1116568"/>
              <a:ext cx="74254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800" b="1" dirty="0">
                  <a:solidFill>
                    <a:schemeClr val="tx2"/>
                  </a:solidFill>
                </a:rPr>
                <a:t>a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79CAB29-DAA7-F146-821F-80F28947E316}"/>
              </a:ext>
            </a:extLst>
          </p:cNvPr>
          <p:cNvGrpSpPr/>
          <p:nvPr/>
        </p:nvGrpSpPr>
        <p:grpSpPr>
          <a:xfrm>
            <a:off x="308955" y="2569037"/>
            <a:ext cx="5347308" cy="752463"/>
            <a:chOff x="739832" y="1083974"/>
            <a:chExt cx="5347308" cy="752463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208CC8E-156D-3D4A-8BE3-78C51773807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5765" y="1083974"/>
              <a:ext cx="5011375" cy="75246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40080" rIns="228600" rtlCol="0" anchor="ctr"/>
            <a:lstStyle/>
            <a:p>
              <a:pPr algn="ctr"/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HULK Gun Air Handle: </a:t>
              </a:r>
              <a:b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Crack open 1/8</a:t>
              </a: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3AC2C373-6D33-DE45-8F1A-22AFEDF695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751510" cy="75151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74372CA-1223-D349-A48A-D8B808563F9C}"/>
                </a:ext>
              </a:extLst>
            </p:cNvPr>
            <p:cNvSpPr txBox="1"/>
            <p:nvPr/>
          </p:nvSpPr>
          <p:spPr>
            <a:xfrm>
              <a:off x="748797" y="1116568"/>
              <a:ext cx="74254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800" b="1" dirty="0">
                  <a:solidFill>
                    <a:schemeClr val="tx2"/>
                  </a:solidFill>
                </a:rPr>
                <a:t>c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D2912CC-B866-7846-9AC9-6FF34B3A3DAE}"/>
              </a:ext>
            </a:extLst>
          </p:cNvPr>
          <p:cNvGrpSpPr/>
          <p:nvPr/>
        </p:nvGrpSpPr>
        <p:grpSpPr>
          <a:xfrm>
            <a:off x="308955" y="3354551"/>
            <a:ext cx="5347308" cy="752463"/>
            <a:chOff x="739832" y="1083974"/>
            <a:chExt cx="5347308" cy="752463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1845D8BF-9F17-C64A-956C-C10833D0B38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5765" y="1083974"/>
              <a:ext cx="5011375" cy="75246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40080" rIns="228600" rtlCol="0" anchor="ctr"/>
            <a:lstStyle/>
            <a:p>
              <a:pPr algn="ctr"/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HULK Gun Fluid Handle: </a:t>
              </a:r>
              <a:b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100% Open</a:t>
              </a: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3F287CD1-B4D8-6B4D-8D19-255EF173078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751510" cy="75151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B37155F-B4CB-CE4A-9DB6-02B7EAD8E70A}"/>
                </a:ext>
              </a:extLst>
            </p:cNvPr>
            <p:cNvSpPr txBox="1"/>
            <p:nvPr/>
          </p:nvSpPr>
          <p:spPr>
            <a:xfrm>
              <a:off x="748797" y="1116568"/>
              <a:ext cx="74254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800" b="1" dirty="0">
                  <a:solidFill>
                    <a:schemeClr val="tx2"/>
                  </a:solidFill>
                </a:rPr>
                <a:t>d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71B94BF1-A807-7E45-BFB3-D75C77475689}"/>
              </a:ext>
            </a:extLst>
          </p:cNvPr>
          <p:cNvSpPr/>
          <p:nvPr/>
        </p:nvSpPr>
        <p:spPr>
          <a:xfrm>
            <a:off x="5656728" y="1"/>
            <a:ext cx="3254187" cy="49100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9728B9D3-ED55-EB4C-8814-88EA00F62536}"/>
              </a:ext>
            </a:extLst>
          </p:cNvPr>
          <p:cNvSpPr txBox="1">
            <a:spLocks/>
          </p:cNvSpPr>
          <p:nvPr/>
        </p:nvSpPr>
        <p:spPr>
          <a:xfrm>
            <a:off x="0" y="69904"/>
            <a:ext cx="5656263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509F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/>
              <a:t>Daily Startup and </a:t>
            </a:r>
            <a:br>
              <a:rPr lang="en-US" dirty="0"/>
            </a:br>
            <a:r>
              <a:rPr lang="en-US" dirty="0"/>
              <a:t>Dispensing Procedures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155AAB-7073-3B48-BF73-9D381784B7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15" t="9828" r="16085" b="18444"/>
          <a:stretch/>
        </p:blipFill>
        <p:spPr>
          <a:xfrm>
            <a:off x="5656263" y="1234283"/>
            <a:ext cx="3255264" cy="2432266"/>
          </a:xfrm>
          <a:prstGeom prst="rect">
            <a:avLst/>
          </a:prstGeom>
        </p:spPr>
      </p:pic>
      <p:sp>
        <p:nvSpPr>
          <p:cNvPr id="46" name="Arrow: Right 5">
            <a:extLst>
              <a:ext uri="{FF2B5EF4-FFF2-40B4-BE49-F238E27FC236}">
                <a16:creationId xmlns:a16="http://schemas.microsoft.com/office/drawing/2014/main" id="{E115A969-A818-2246-AE05-1DEE2047ED2A}"/>
              </a:ext>
            </a:extLst>
          </p:cNvPr>
          <p:cNvSpPr/>
          <p:nvPr/>
        </p:nvSpPr>
        <p:spPr>
          <a:xfrm rot="20367000" flipH="1">
            <a:off x="6797147" y="1312747"/>
            <a:ext cx="1249573" cy="464807"/>
          </a:xfrm>
          <a:prstGeom prst="rightArrow">
            <a:avLst/>
          </a:prstGeom>
          <a:solidFill>
            <a:schemeClr val="accen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Air Handle</a:t>
            </a:r>
          </a:p>
        </p:txBody>
      </p:sp>
    </p:spTree>
    <p:extLst>
      <p:ext uri="{BB962C8B-B14F-4D97-AF65-F5344CB8AC3E}">
        <p14:creationId xmlns:p14="http://schemas.microsoft.com/office/powerpoint/2010/main" val="31899006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rock&#10;&#10;Description automatically generated">
            <a:extLst>
              <a:ext uri="{FF2B5EF4-FFF2-40B4-BE49-F238E27FC236}">
                <a16:creationId xmlns:a16="http://schemas.microsoft.com/office/drawing/2014/main" id="{2C23354E-3349-6C43-8066-E4BEE5CDC0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95" r="13520" b="24782"/>
          <a:stretch/>
        </p:blipFill>
        <p:spPr>
          <a:xfrm>
            <a:off x="4769714" y="1391431"/>
            <a:ext cx="3783105" cy="259680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4D2E014-D821-7C47-B931-9286EDFE5DA3}"/>
              </a:ext>
            </a:extLst>
          </p:cNvPr>
          <p:cNvSpPr/>
          <p:nvPr/>
        </p:nvSpPr>
        <p:spPr>
          <a:xfrm>
            <a:off x="589925" y="674804"/>
            <a:ext cx="3785616" cy="64024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938" indent="9525" algn="ctr">
              <a:lnSpc>
                <a:spcPct val="90000"/>
              </a:lnSpc>
              <a:spcBef>
                <a:spcPct val="20000"/>
              </a:spcBef>
              <a:buClr>
                <a:srgbClr val="CC0000"/>
              </a:buClr>
            </a:pP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Initial Splatter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C64000C-EAAE-784F-9A4D-8A06563D37A5}"/>
              </a:ext>
            </a:extLst>
          </p:cNvPr>
          <p:cNvSpPr/>
          <p:nvPr/>
        </p:nvSpPr>
        <p:spPr>
          <a:xfrm>
            <a:off x="4770970" y="674804"/>
            <a:ext cx="3783105" cy="6402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938" indent="9525" algn="ctr">
              <a:lnSpc>
                <a:spcPct val="90000"/>
              </a:lnSpc>
              <a:spcBef>
                <a:spcPct val="20000"/>
              </a:spcBef>
              <a:buClr>
                <a:srgbClr val="CC0000"/>
              </a:buClr>
            </a:pP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Splatter with String Time</a:t>
            </a:r>
          </a:p>
        </p:txBody>
      </p:sp>
      <p:pic>
        <p:nvPicPr>
          <p:cNvPr id="6" name="Picture 5" descr="A picture containing rain&#10;&#10;Description automatically generated">
            <a:extLst>
              <a:ext uri="{FF2B5EF4-FFF2-40B4-BE49-F238E27FC236}">
                <a16:creationId xmlns:a16="http://schemas.microsoft.com/office/drawing/2014/main" id="{DEFFD5FE-C851-FB44-8943-631C924B7D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910" t="20998" r="8635" b="23709"/>
          <a:stretch/>
        </p:blipFill>
        <p:spPr>
          <a:xfrm>
            <a:off x="588670" y="1391431"/>
            <a:ext cx="3785616" cy="259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7766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F85A284B-F1F6-E64F-8EBC-CE8BCECBFCD8}"/>
              </a:ext>
            </a:extLst>
          </p:cNvPr>
          <p:cNvGrpSpPr/>
          <p:nvPr/>
        </p:nvGrpSpPr>
        <p:grpSpPr>
          <a:xfrm>
            <a:off x="344639" y="1069029"/>
            <a:ext cx="8445817" cy="905288"/>
            <a:chOff x="739832" y="1083975"/>
            <a:chExt cx="5390005" cy="5777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36871AE-A7E9-F64F-81B8-0E29D300458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2185" y="1083975"/>
              <a:ext cx="5147652" cy="57774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365760" rIns="182880" rtlCol="0" anchor="ctr"/>
            <a:lstStyle/>
            <a:p>
              <a:pPr marL="404812" lvl="1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While dispensing, check to make sure the </a:t>
              </a:r>
              <a:r>
                <a:rPr lang="en-US" sz="1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 and </a:t>
              </a:r>
              <a:r>
                <a:rPr lang="en-US" sz="1600" b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 pressures are within 300psi of one another. Adjust air pressure accordingly.</a:t>
              </a:r>
            </a:p>
            <a:p>
              <a:pPr marL="695325" lvl="1" indent="-293688">
                <a:buFont typeface="+mj-lt"/>
                <a:buAutoNum type="alphaLcPeriod"/>
              </a:pPr>
              <a:r>
                <a:rPr lang="en-US" sz="1300" b="1" dirty="0">
                  <a:latin typeface="Arial" panose="020B0604020202020204" pitchFamily="34" charset="0"/>
                  <a:cs typeface="Arial" panose="020B0604020202020204" pitchFamily="34" charset="0"/>
                </a:rPr>
                <a:t>NEVER</a:t>
              </a:r>
              <a:r>
                <a:rPr lang="en-US" sz="1300" dirty="0">
                  <a:latin typeface="Arial" panose="020B0604020202020204" pitchFamily="34" charset="0"/>
                  <a:cs typeface="Arial" panose="020B0604020202020204" pitchFamily="34" charset="0"/>
                </a:rPr>
                <a:t> allow a pressure difference greater than 400psi between the </a:t>
              </a:r>
              <a:r>
                <a:rPr lang="en-US" sz="13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1300" dirty="0">
                  <a:latin typeface="Arial" panose="020B0604020202020204" pitchFamily="34" charset="0"/>
                  <a:cs typeface="Arial" panose="020B0604020202020204" pitchFamily="34" charset="0"/>
                </a:rPr>
                <a:t> and the </a:t>
              </a:r>
              <a:r>
                <a:rPr lang="en-US" sz="1300" b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1300" dirty="0">
                  <a:latin typeface="Arial" panose="020B0604020202020204" pitchFamily="34" charset="0"/>
                  <a:cs typeface="Arial" panose="020B0604020202020204" pitchFamily="34" charset="0"/>
                </a:rPr>
                <a:t> side.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F31F4A0-3AB6-B247-827A-595F67ABF1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576791" cy="576791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AAA8EFA-4033-4B4C-B253-F674E08D9318}"/>
                </a:ext>
              </a:extLst>
            </p:cNvPr>
            <p:cNvSpPr txBox="1"/>
            <p:nvPr/>
          </p:nvSpPr>
          <p:spPr>
            <a:xfrm>
              <a:off x="745514" y="1089147"/>
              <a:ext cx="576791" cy="549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b="1" dirty="0">
                  <a:solidFill>
                    <a:schemeClr val="tx2"/>
                  </a:solidFill>
                </a:rPr>
                <a:t>13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0D00384-C06F-1746-B001-C3C4C9B260BE}"/>
              </a:ext>
            </a:extLst>
          </p:cNvPr>
          <p:cNvGrpSpPr/>
          <p:nvPr/>
        </p:nvGrpSpPr>
        <p:grpSpPr>
          <a:xfrm>
            <a:off x="344639" y="2125936"/>
            <a:ext cx="8445817" cy="905288"/>
            <a:chOff x="739832" y="1083975"/>
            <a:chExt cx="5390004" cy="577743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82224DD-DDEB-1F4F-9617-CC48DCFE2E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2187" y="1083975"/>
              <a:ext cx="5147649" cy="57774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365760" rIns="182880" rtlCol="0" anchor="ctr"/>
            <a:lstStyle/>
            <a:p>
              <a:pPr marL="404812" lvl="1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When you have reached a stopping point, ensure gun is pointed in a safe direction and close any open fluid valves on the air gun.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1A6ED3BF-B644-E84E-8A13-73F75513DD5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576791" cy="576791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FAA87FC-F817-3842-A6BA-3E38D1806E36}"/>
                </a:ext>
              </a:extLst>
            </p:cNvPr>
            <p:cNvSpPr txBox="1"/>
            <p:nvPr/>
          </p:nvSpPr>
          <p:spPr>
            <a:xfrm>
              <a:off x="740124" y="1097855"/>
              <a:ext cx="576791" cy="549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b="1" dirty="0">
                  <a:solidFill>
                    <a:schemeClr val="tx2"/>
                  </a:solidFill>
                </a:rPr>
                <a:t>14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B7B2300-0DB1-5444-AD68-B5CED2528754}"/>
              </a:ext>
            </a:extLst>
          </p:cNvPr>
          <p:cNvGrpSpPr/>
          <p:nvPr/>
        </p:nvGrpSpPr>
        <p:grpSpPr>
          <a:xfrm>
            <a:off x="334936" y="3182837"/>
            <a:ext cx="8474128" cy="905288"/>
            <a:chOff x="733640" y="1083975"/>
            <a:chExt cx="5408072" cy="577743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43694D5-8EE3-0245-BDF1-ECC82F042E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2187" y="1083975"/>
              <a:ext cx="5159525" cy="57774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365760" rIns="182880" rtlCol="0" anchor="ctr"/>
            <a:lstStyle/>
            <a:p>
              <a:pPr marL="404812" lvl="1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Once valves are closed, discard the used static mixing tip and replace </a:t>
              </a:r>
              <a:b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with a new one.</a:t>
              </a: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89115C5F-B830-D045-ABCC-F7ACE35994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576791" cy="576791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E771837-DE21-7744-ADB1-701EF7B019DE}"/>
                </a:ext>
              </a:extLst>
            </p:cNvPr>
            <p:cNvSpPr txBox="1"/>
            <p:nvPr/>
          </p:nvSpPr>
          <p:spPr>
            <a:xfrm>
              <a:off x="733640" y="1097860"/>
              <a:ext cx="576791" cy="549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b="1" dirty="0">
                  <a:solidFill>
                    <a:schemeClr val="tx2"/>
                  </a:solidFill>
                </a:rPr>
                <a:t>15</a:t>
              </a:r>
            </a:p>
          </p:txBody>
        </p:sp>
      </p:grpSp>
      <p:sp>
        <p:nvSpPr>
          <p:cNvPr id="28" name="Title 1">
            <a:extLst>
              <a:ext uri="{FF2B5EF4-FFF2-40B4-BE49-F238E27FC236}">
                <a16:creationId xmlns:a16="http://schemas.microsoft.com/office/drawing/2014/main" id="{7BFEAB83-74E2-0F4F-97D4-B17AEC319BC7}"/>
              </a:ext>
            </a:extLst>
          </p:cNvPr>
          <p:cNvSpPr txBox="1">
            <a:spLocks/>
          </p:cNvSpPr>
          <p:nvPr/>
        </p:nvSpPr>
        <p:spPr>
          <a:xfrm>
            <a:off x="0" y="143328"/>
            <a:ext cx="9144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509F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3400" dirty="0"/>
              <a:t>Daily Startup and Dispensing Procedures</a:t>
            </a:r>
          </a:p>
        </p:txBody>
      </p:sp>
    </p:spTree>
    <p:extLst>
      <p:ext uri="{BB962C8B-B14F-4D97-AF65-F5344CB8AC3E}">
        <p14:creationId xmlns:p14="http://schemas.microsoft.com/office/powerpoint/2010/main" val="13395261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BF184-DC8C-B64B-8CD3-B125CAA192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399516"/>
            <a:ext cx="7772400" cy="811445"/>
          </a:xfrm>
        </p:spPr>
        <p:txBody>
          <a:bodyPr/>
          <a:lstStyle/>
          <a:p>
            <a:r>
              <a:rPr lang="en-US" dirty="0"/>
              <a:t>Short-Term Shutdown</a:t>
            </a:r>
          </a:p>
        </p:txBody>
      </p:sp>
    </p:spTree>
    <p:extLst>
      <p:ext uri="{BB962C8B-B14F-4D97-AF65-F5344CB8AC3E}">
        <p14:creationId xmlns:p14="http://schemas.microsoft.com/office/powerpoint/2010/main" val="36247442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C378079-DC91-4646-9FC7-5EFB2B4F8E96}"/>
              </a:ext>
            </a:extLst>
          </p:cNvPr>
          <p:cNvSpPr/>
          <p:nvPr/>
        </p:nvSpPr>
        <p:spPr>
          <a:xfrm>
            <a:off x="5656728" y="1"/>
            <a:ext cx="3254187" cy="49100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2C82EA1-20F5-6540-9FD0-6A94A4B10AC0}"/>
              </a:ext>
            </a:extLst>
          </p:cNvPr>
          <p:cNvGrpSpPr/>
          <p:nvPr/>
        </p:nvGrpSpPr>
        <p:grpSpPr>
          <a:xfrm>
            <a:off x="344639" y="1901612"/>
            <a:ext cx="5312089" cy="1340274"/>
            <a:chOff x="739832" y="1083975"/>
            <a:chExt cx="3390102" cy="855345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1883A90-0A22-F540-BF00-C3AE4076447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821" y="1083975"/>
              <a:ext cx="2952113" cy="85534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57200" rIns="182880" rtlCol="0" anchor="ctr"/>
            <a:lstStyle/>
            <a:p>
              <a:pPr marL="404812" lvl="1"/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Turn off hose heat.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00773B8-5B63-7842-9182-03408674A3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854393" cy="85439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557677E-C1F8-3047-BA38-883E9CDBF9BA}"/>
                </a:ext>
              </a:extLst>
            </p:cNvPr>
            <p:cNvSpPr txBox="1"/>
            <p:nvPr/>
          </p:nvSpPr>
          <p:spPr>
            <a:xfrm>
              <a:off x="748797" y="1169930"/>
              <a:ext cx="845428" cy="697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500" b="1" dirty="0">
                  <a:solidFill>
                    <a:schemeClr val="tx2"/>
                  </a:solidFill>
                </a:rPr>
                <a:t>1</a:t>
              </a: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91491E0D-9B58-5E4D-A466-718AC0ED060A}"/>
              </a:ext>
            </a:extLst>
          </p:cNvPr>
          <p:cNvSpPr txBox="1">
            <a:spLocks/>
          </p:cNvSpPr>
          <p:nvPr/>
        </p:nvSpPr>
        <p:spPr>
          <a:xfrm>
            <a:off x="0" y="309562"/>
            <a:ext cx="5656263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509F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3200" dirty="0"/>
              <a:t>Short-Term Shutdown Checklist</a:t>
            </a:r>
            <a:br>
              <a:rPr lang="en-US" sz="3200" dirty="0"/>
            </a:br>
            <a:r>
              <a:rPr lang="en-US" sz="1800" dirty="0">
                <a:solidFill>
                  <a:schemeClr val="tx1"/>
                </a:solidFill>
              </a:rPr>
              <a:t>(overnight/lunch break)</a:t>
            </a:r>
          </a:p>
        </p:txBody>
      </p:sp>
      <p:pic>
        <p:nvPicPr>
          <p:cNvPr id="10" name="Picture 9" descr="A close up of a machine&#10;&#10;Description automatically generated">
            <a:extLst>
              <a:ext uri="{FF2B5EF4-FFF2-40B4-BE49-F238E27FC236}">
                <a16:creationId xmlns:a16="http://schemas.microsoft.com/office/drawing/2014/main" id="{1BDCDEF3-4117-4242-8CD4-A58C37578D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6190" y="1166812"/>
            <a:ext cx="3255264" cy="2441449"/>
          </a:xfrm>
          <a:prstGeom prst="roundRect">
            <a:avLst>
              <a:gd name="adj" fmla="val 0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85614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93402FEE-7B1C-1E47-A9D4-F229F9F610D2}"/>
              </a:ext>
            </a:extLst>
          </p:cNvPr>
          <p:cNvGrpSpPr/>
          <p:nvPr/>
        </p:nvGrpSpPr>
        <p:grpSpPr>
          <a:xfrm>
            <a:off x="308955" y="1783523"/>
            <a:ext cx="5347308" cy="752463"/>
            <a:chOff x="739832" y="1083974"/>
            <a:chExt cx="5347308" cy="752463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6326333-7B16-8E41-954E-2288D2002D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5765" y="1083974"/>
              <a:ext cx="5011375" cy="75246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40080" rIns="228600" rtlCol="0" anchor="ctr"/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Back air pressure off to 20lbs.</a:t>
              </a: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51065238-0540-EF4C-B61E-32A43FE01D1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751510" cy="75151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61C9988-C1C8-9444-B3B4-215CAD26892F}"/>
                </a:ext>
              </a:extLst>
            </p:cNvPr>
            <p:cNvSpPr txBox="1"/>
            <p:nvPr/>
          </p:nvSpPr>
          <p:spPr>
            <a:xfrm>
              <a:off x="748797" y="1116568"/>
              <a:ext cx="74254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800" b="1" dirty="0">
                  <a:solidFill>
                    <a:schemeClr val="tx2"/>
                  </a:solidFill>
                </a:rPr>
                <a:t>3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2B8E8BD-33A4-5D4C-9665-3AB6BE3211C8}"/>
              </a:ext>
            </a:extLst>
          </p:cNvPr>
          <p:cNvGrpSpPr/>
          <p:nvPr/>
        </p:nvGrpSpPr>
        <p:grpSpPr>
          <a:xfrm>
            <a:off x="308955" y="998009"/>
            <a:ext cx="5347308" cy="752463"/>
            <a:chOff x="739832" y="1083974"/>
            <a:chExt cx="5347308" cy="752463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59BB97A-786B-1141-B3E4-32E93B7C6E3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5765" y="1083974"/>
              <a:ext cx="5011375" cy="75246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40080" rIns="228600" rtlCol="0" anchor="ctr"/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Turn off generator.</a:t>
              </a: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1E353BC-6FDE-F846-948B-D149DBB42E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751510" cy="75151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1CE94AC-874B-4547-BBC3-92F64CC973F8}"/>
                </a:ext>
              </a:extLst>
            </p:cNvPr>
            <p:cNvSpPr txBox="1"/>
            <p:nvPr/>
          </p:nvSpPr>
          <p:spPr>
            <a:xfrm>
              <a:off x="748797" y="1116568"/>
              <a:ext cx="74254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800" b="1" dirty="0">
                  <a:solidFill>
                    <a:schemeClr val="tx2"/>
                  </a:solidFill>
                </a:rPr>
                <a:t>2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79CAB29-DAA7-F146-821F-80F28947E316}"/>
              </a:ext>
            </a:extLst>
          </p:cNvPr>
          <p:cNvGrpSpPr/>
          <p:nvPr/>
        </p:nvGrpSpPr>
        <p:grpSpPr>
          <a:xfrm>
            <a:off x="308955" y="2569037"/>
            <a:ext cx="5347308" cy="752463"/>
            <a:chOff x="739832" y="1083974"/>
            <a:chExt cx="5347308" cy="752463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208CC8E-156D-3D4A-8BE3-78C51773807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5765" y="1083974"/>
              <a:ext cx="5011375" cy="75246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40080" rIns="228600" rtlCol="0" anchor="ctr"/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In a safe direction, dispense excess material until both A and B gauges reach. approximately 200 psi.</a:t>
              </a: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3AC2C373-6D33-DE45-8F1A-22AFEDF695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751510" cy="75151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74372CA-1223-D349-A48A-D8B808563F9C}"/>
                </a:ext>
              </a:extLst>
            </p:cNvPr>
            <p:cNvSpPr txBox="1"/>
            <p:nvPr/>
          </p:nvSpPr>
          <p:spPr>
            <a:xfrm>
              <a:off x="748797" y="1116568"/>
              <a:ext cx="74254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800" b="1" dirty="0">
                  <a:solidFill>
                    <a:schemeClr val="tx2"/>
                  </a:solidFill>
                </a:rPr>
                <a:t>4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D2912CC-B866-7846-9AC9-6FF34B3A3DAE}"/>
              </a:ext>
            </a:extLst>
          </p:cNvPr>
          <p:cNvGrpSpPr/>
          <p:nvPr/>
        </p:nvGrpSpPr>
        <p:grpSpPr>
          <a:xfrm>
            <a:off x="308955" y="3354551"/>
            <a:ext cx="5347308" cy="752463"/>
            <a:chOff x="739832" y="1083974"/>
            <a:chExt cx="5347308" cy="752463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1845D8BF-9F17-C64A-956C-C10833D0B38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5765" y="1083974"/>
              <a:ext cx="5011375" cy="75246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40080" rIns="228600" rtlCol="0" anchor="ctr"/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Open shut down valve by a quarter turn.</a:t>
              </a: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3F287CD1-B4D8-6B4D-8D19-255EF173078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751510" cy="75151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B37155F-B4CB-CE4A-9DB6-02B7EAD8E70A}"/>
                </a:ext>
              </a:extLst>
            </p:cNvPr>
            <p:cNvSpPr txBox="1"/>
            <p:nvPr/>
          </p:nvSpPr>
          <p:spPr>
            <a:xfrm>
              <a:off x="748797" y="1116568"/>
              <a:ext cx="74254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800" b="1" dirty="0">
                  <a:solidFill>
                    <a:schemeClr val="tx2"/>
                  </a:solidFill>
                </a:rPr>
                <a:t>5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71B94BF1-A807-7E45-BFB3-D75C77475689}"/>
              </a:ext>
            </a:extLst>
          </p:cNvPr>
          <p:cNvSpPr/>
          <p:nvPr/>
        </p:nvSpPr>
        <p:spPr>
          <a:xfrm>
            <a:off x="5656728" y="1"/>
            <a:ext cx="3254187" cy="49100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CC8E0E97-B3C6-E447-9996-85A64E61A030}"/>
              </a:ext>
            </a:extLst>
          </p:cNvPr>
          <p:cNvSpPr txBox="1">
            <a:spLocks/>
          </p:cNvSpPr>
          <p:nvPr/>
        </p:nvSpPr>
        <p:spPr>
          <a:xfrm>
            <a:off x="0" y="97998"/>
            <a:ext cx="5656263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509F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/>
              <a:t>Short-Term Shutdown Checklist</a:t>
            </a:r>
            <a:br>
              <a:rPr lang="en-US" sz="3200" dirty="0"/>
            </a:br>
            <a:r>
              <a:rPr lang="en-US" sz="1800" dirty="0">
                <a:solidFill>
                  <a:schemeClr val="tx1"/>
                </a:solidFill>
              </a:rPr>
              <a:t>(overnight/lunch break)</a:t>
            </a:r>
          </a:p>
        </p:txBody>
      </p:sp>
      <p:pic>
        <p:nvPicPr>
          <p:cNvPr id="24" name="Picture 23" descr="A picture containing indoor, kitchen, table, pot&#10;&#10;Description automatically generated">
            <a:extLst>
              <a:ext uri="{FF2B5EF4-FFF2-40B4-BE49-F238E27FC236}">
                <a16:creationId xmlns:a16="http://schemas.microsoft.com/office/drawing/2014/main" id="{C5054710-2A01-084F-98BE-DAD3169FA6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1547" y="-16775"/>
            <a:ext cx="2164548" cy="2618406"/>
          </a:xfrm>
          <a:prstGeom prst="roundRect">
            <a:avLst>
              <a:gd name="adj" fmla="val 0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25" name="Picture 24" descr="A picture containing indoor, kitchen, pot, cooking&#10;&#10;Description automatically generated">
            <a:extLst>
              <a:ext uri="{FF2B5EF4-FFF2-40B4-BE49-F238E27FC236}">
                <a16:creationId xmlns:a16="http://schemas.microsoft.com/office/drawing/2014/main" id="{332B87A9-8B30-F54C-9956-8324F01338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1547" y="2278329"/>
            <a:ext cx="2167128" cy="2621525"/>
          </a:xfrm>
          <a:prstGeom prst="roundRect">
            <a:avLst>
              <a:gd name="adj" fmla="val 0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26" name="Arrow: Right 5">
            <a:extLst>
              <a:ext uri="{FF2B5EF4-FFF2-40B4-BE49-F238E27FC236}">
                <a16:creationId xmlns:a16="http://schemas.microsoft.com/office/drawing/2014/main" id="{01011810-B8C9-E041-894F-9F2A14F10577}"/>
              </a:ext>
            </a:extLst>
          </p:cNvPr>
          <p:cNvSpPr/>
          <p:nvPr/>
        </p:nvSpPr>
        <p:spPr>
          <a:xfrm>
            <a:off x="6498587" y="128478"/>
            <a:ext cx="1152000" cy="543529"/>
          </a:xfrm>
          <a:prstGeom prst="rightArrow">
            <a:avLst/>
          </a:prstGeom>
          <a:solidFill>
            <a:schemeClr val="tx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Closed</a:t>
            </a:r>
          </a:p>
        </p:txBody>
      </p:sp>
      <p:sp>
        <p:nvSpPr>
          <p:cNvPr id="27" name="Arrow: Right 5">
            <a:extLst>
              <a:ext uri="{FF2B5EF4-FFF2-40B4-BE49-F238E27FC236}">
                <a16:creationId xmlns:a16="http://schemas.microsoft.com/office/drawing/2014/main" id="{47C6BAF5-9FDF-7948-99E7-6E5021B9F644}"/>
              </a:ext>
            </a:extLst>
          </p:cNvPr>
          <p:cNvSpPr/>
          <p:nvPr/>
        </p:nvSpPr>
        <p:spPr>
          <a:xfrm>
            <a:off x="6620507" y="2444958"/>
            <a:ext cx="1152000" cy="543529"/>
          </a:xfrm>
          <a:prstGeom prst="rightArrow">
            <a:avLst/>
          </a:prstGeom>
          <a:solidFill>
            <a:schemeClr val="tx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Open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7BDD784-7141-3B4C-B951-93E18CACEE84}"/>
              </a:ext>
            </a:extLst>
          </p:cNvPr>
          <p:cNvCxnSpPr>
            <a:cxnSpLocks/>
          </p:cNvCxnSpPr>
          <p:nvPr/>
        </p:nvCxnSpPr>
        <p:spPr>
          <a:xfrm>
            <a:off x="5872480" y="2278329"/>
            <a:ext cx="2795565" cy="0"/>
          </a:xfrm>
          <a:prstGeom prst="line">
            <a:avLst/>
          </a:prstGeom>
          <a:ln w="508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28135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B359AE74-C27E-7445-BDAF-470421A8FF19}"/>
              </a:ext>
            </a:extLst>
          </p:cNvPr>
          <p:cNvSpPr/>
          <p:nvPr/>
        </p:nvSpPr>
        <p:spPr>
          <a:xfrm>
            <a:off x="5656728" y="1"/>
            <a:ext cx="3254187" cy="49100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85A284B-F1F6-E64F-8EBC-CE8BCECBFCD8}"/>
              </a:ext>
            </a:extLst>
          </p:cNvPr>
          <p:cNvGrpSpPr/>
          <p:nvPr/>
        </p:nvGrpSpPr>
        <p:grpSpPr>
          <a:xfrm>
            <a:off x="344639" y="1079076"/>
            <a:ext cx="5312089" cy="1340274"/>
            <a:chOff x="739832" y="1083975"/>
            <a:chExt cx="3390102" cy="85534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36871AE-A7E9-F64F-81B8-0E29D300458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821" y="1083975"/>
              <a:ext cx="2952113" cy="85534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57200" rIns="91440" rtlCol="0" anchor="ctr"/>
            <a:lstStyle/>
            <a:p>
              <a:pPr marL="404812" lvl="1"/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Raise air pressure until blow off is complete.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F31F4A0-3AB6-B247-827A-595F67ABF1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854393" cy="85439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AAA8EFA-4033-4B4C-B253-F674E08D9318}"/>
                </a:ext>
              </a:extLst>
            </p:cNvPr>
            <p:cNvSpPr txBox="1"/>
            <p:nvPr/>
          </p:nvSpPr>
          <p:spPr>
            <a:xfrm>
              <a:off x="748797" y="1169930"/>
              <a:ext cx="845428" cy="697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500" b="1" dirty="0">
                  <a:solidFill>
                    <a:schemeClr val="tx2"/>
                  </a:solidFill>
                </a:rPr>
                <a:t>6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57EEC7B-B5B7-1C47-80AA-FD097A171709}"/>
              </a:ext>
            </a:extLst>
          </p:cNvPr>
          <p:cNvGrpSpPr/>
          <p:nvPr/>
        </p:nvGrpSpPr>
        <p:grpSpPr>
          <a:xfrm>
            <a:off x="344639" y="2558253"/>
            <a:ext cx="5312089" cy="1340274"/>
            <a:chOff x="739832" y="1083975"/>
            <a:chExt cx="3390102" cy="855345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DF9E977-B7B5-E14C-8312-B1258376863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821" y="1083975"/>
              <a:ext cx="2952113" cy="85534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57200" rIns="91440" rtlCol="0" anchor="ctr"/>
            <a:lstStyle/>
            <a:p>
              <a:pPr marL="404812" lvl="1"/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Turn air regulator 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OFF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100%.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A893AE3-5A9B-7146-9083-8954551233F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854393" cy="85439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CFA05A0-1759-3548-A409-62EFFE0491C3}"/>
                </a:ext>
              </a:extLst>
            </p:cNvPr>
            <p:cNvSpPr txBox="1"/>
            <p:nvPr/>
          </p:nvSpPr>
          <p:spPr>
            <a:xfrm>
              <a:off x="748797" y="1169930"/>
              <a:ext cx="845428" cy="697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500" b="1" dirty="0">
                  <a:solidFill>
                    <a:schemeClr val="tx2"/>
                  </a:solidFill>
                </a:rPr>
                <a:t>7</a:t>
              </a:r>
            </a:p>
          </p:txBody>
        </p:sp>
      </p:grpSp>
      <p:pic>
        <p:nvPicPr>
          <p:cNvPr id="14" name="Picture 13" descr="A picture containing indoor, sitting, table, person&#10;&#10;Description automatically generated">
            <a:extLst>
              <a:ext uri="{FF2B5EF4-FFF2-40B4-BE49-F238E27FC236}">
                <a16:creationId xmlns:a16="http://schemas.microsoft.com/office/drawing/2014/main" id="{505D38D0-D027-7640-BB95-BFE1404707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6263" y="1166812"/>
            <a:ext cx="3255264" cy="2585346"/>
          </a:xfrm>
          <a:prstGeom prst="roundRect">
            <a:avLst>
              <a:gd name="adj" fmla="val 0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20" name="Arrow: Right 5">
            <a:extLst>
              <a:ext uri="{FF2B5EF4-FFF2-40B4-BE49-F238E27FC236}">
                <a16:creationId xmlns:a16="http://schemas.microsoft.com/office/drawing/2014/main" id="{A5EC505C-58B5-1949-AF02-AB5707184903}"/>
              </a:ext>
            </a:extLst>
          </p:cNvPr>
          <p:cNvSpPr/>
          <p:nvPr/>
        </p:nvSpPr>
        <p:spPr>
          <a:xfrm flipH="1">
            <a:off x="6756399" y="1778000"/>
            <a:ext cx="1676507" cy="570407"/>
          </a:xfrm>
          <a:prstGeom prst="rightArrow">
            <a:avLst/>
          </a:prstGeom>
          <a:solidFill>
            <a:schemeClr val="tx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Air Regulator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9E7489AC-CD06-B047-9C45-2464C7080425}"/>
              </a:ext>
            </a:extLst>
          </p:cNvPr>
          <p:cNvSpPr txBox="1">
            <a:spLocks/>
          </p:cNvSpPr>
          <p:nvPr/>
        </p:nvSpPr>
        <p:spPr>
          <a:xfrm>
            <a:off x="0" y="97998"/>
            <a:ext cx="5656263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509F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/>
              <a:t>Short-Term Shutdown Checklist</a:t>
            </a:r>
            <a:br>
              <a:rPr lang="en-US" sz="3200" dirty="0"/>
            </a:br>
            <a:r>
              <a:rPr lang="en-US" sz="1800" dirty="0">
                <a:solidFill>
                  <a:schemeClr val="tx1"/>
                </a:solidFill>
              </a:rPr>
              <a:t>(overnight/lunch break)</a:t>
            </a:r>
          </a:p>
        </p:txBody>
      </p:sp>
    </p:spTree>
    <p:extLst>
      <p:ext uri="{BB962C8B-B14F-4D97-AF65-F5344CB8AC3E}">
        <p14:creationId xmlns:p14="http://schemas.microsoft.com/office/powerpoint/2010/main" val="581018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 9">
            <a:extLst>
              <a:ext uri="{FF2B5EF4-FFF2-40B4-BE49-F238E27FC236}">
                <a16:creationId xmlns:a16="http://schemas.microsoft.com/office/drawing/2014/main" id="{409B4248-9457-2F47-97A1-5D30349EB813}"/>
              </a:ext>
            </a:extLst>
          </p:cNvPr>
          <p:cNvSpPr/>
          <p:nvPr/>
        </p:nvSpPr>
        <p:spPr>
          <a:xfrm>
            <a:off x="3995782" y="744818"/>
            <a:ext cx="5656217" cy="783115"/>
          </a:xfrm>
          <a:prstGeom prst="parallelogram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EB2DD6-3AF8-5E48-951E-1972180BB3C0}"/>
              </a:ext>
            </a:extLst>
          </p:cNvPr>
          <p:cNvSpPr txBox="1"/>
          <p:nvPr/>
        </p:nvSpPr>
        <p:spPr>
          <a:xfrm>
            <a:off x="4186701" y="759126"/>
            <a:ext cx="49572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Customized cart capable of dispensing 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Flexible FAST</a:t>
            </a:r>
            <a:r>
              <a:rPr lang="en-US" sz="14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™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15-Gal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50-Gal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drums without additional </a:t>
            </a:r>
            <a:b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attachments or conversion kits</a:t>
            </a:r>
          </a:p>
          <a:p>
            <a:pPr algn="ctr"/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Parallelogram 17">
            <a:extLst>
              <a:ext uri="{FF2B5EF4-FFF2-40B4-BE49-F238E27FC236}">
                <a16:creationId xmlns:a16="http://schemas.microsoft.com/office/drawing/2014/main" id="{52E7A733-D9F4-A342-AE86-E47518754218}"/>
              </a:ext>
            </a:extLst>
          </p:cNvPr>
          <p:cNvSpPr/>
          <p:nvPr/>
        </p:nvSpPr>
        <p:spPr>
          <a:xfrm>
            <a:off x="3774719" y="1629073"/>
            <a:ext cx="5877279" cy="783115"/>
          </a:xfrm>
          <a:prstGeom prst="parallelogram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897AAE1-C5B4-1347-BEE4-8E49D36A0B9B}"/>
              </a:ext>
            </a:extLst>
          </p:cNvPr>
          <p:cNvSpPr txBox="1"/>
          <p:nvPr/>
        </p:nvSpPr>
        <p:spPr>
          <a:xfrm>
            <a:off x="3965638" y="1746193"/>
            <a:ext cx="5178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Includes a recirculation block that greatly reduces the time</a:t>
            </a:r>
            <a:b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it takes to warm up your adhesive</a:t>
            </a:r>
          </a:p>
        </p:txBody>
      </p:sp>
      <p:sp>
        <p:nvSpPr>
          <p:cNvPr id="20" name="Parallelogram 19">
            <a:extLst>
              <a:ext uri="{FF2B5EF4-FFF2-40B4-BE49-F238E27FC236}">
                <a16:creationId xmlns:a16="http://schemas.microsoft.com/office/drawing/2014/main" id="{399B33AB-7CC0-9741-B7C8-710924830BB4}"/>
              </a:ext>
            </a:extLst>
          </p:cNvPr>
          <p:cNvSpPr/>
          <p:nvPr/>
        </p:nvSpPr>
        <p:spPr>
          <a:xfrm>
            <a:off x="3563704" y="2523377"/>
            <a:ext cx="6088294" cy="783115"/>
          </a:xfrm>
          <a:prstGeom prst="parallelogram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C60A162-1CAF-9445-9F4B-A9DC228D21A8}"/>
              </a:ext>
            </a:extLst>
          </p:cNvPr>
          <p:cNvSpPr txBox="1"/>
          <p:nvPr/>
        </p:nvSpPr>
        <p:spPr>
          <a:xfrm>
            <a:off x="3754623" y="2751541"/>
            <a:ext cx="53893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Easy-tilt design makes cart safe and easy to maneuver</a:t>
            </a:r>
          </a:p>
        </p:txBody>
      </p:sp>
      <p:sp>
        <p:nvSpPr>
          <p:cNvPr id="22" name="Parallelogram 21">
            <a:extLst>
              <a:ext uri="{FF2B5EF4-FFF2-40B4-BE49-F238E27FC236}">
                <a16:creationId xmlns:a16="http://schemas.microsoft.com/office/drawing/2014/main" id="{B9F23EF3-CBA9-6A4B-9A10-AD0C1214C7EA}"/>
              </a:ext>
            </a:extLst>
          </p:cNvPr>
          <p:cNvSpPr/>
          <p:nvPr/>
        </p:nvSpPr>
        <p:spPr>
          <a:xfrm>
            <a:off x="3362738" y="3427729"/>
            <a:ext cx="6289260" cy="783115"/>
          </a:xfrm>
          <a:prstGeom prst="parallelogram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5AA95B2-D4B2-6740-B339-EE145DADEABF}"/>
              </a:ext>
            </a:extLst>
          </p:cNvPr>
          <p:cNvSpPr txBox="1"/>
          <p:nvPr/>
        </p:nvSpPr>
        <p:spPr>
          <a:xfrm>
            <a:off x="3553656" y="3665397"/>
            <a:ext cx="5590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34” wide frame allows the HULK to fit through any sized door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5AC79AA-C04E-B441-8ECD-DC6AA371F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3856"/>
            <a:ext cx="4501661" cy="857250"/>
          </a:xfrm>
        </p:spPr>
        <p:txBody>
          <a:bodyPr/>
          <a:lstStyle/>
          <a:p>
            <a:r>
              <a:rPr lang="en-US" dirty="0"/>
              <a:t>HULK Cart</a:t>
            </a:r>
          </a:p>
        </p:txBody>
      </p:sp>
      <p:pic>
        <p:nvPicPr>
          <p:cNvPr id="27" name="Picture 26" descr="A picture containing sitting, black, bicycle, pair&#10;&#10;Description automatically generated">
            <a:extLst>
              <a:ext uri="{FF2B5EF4-FFF2-40B4-BE49-F238E27FC236}">
                <a16:creationId xmlns:a16="http://schemas.microsoft.com/office/drawing/2014/main" id="{423446F8-4ED6-6C49-8F2C-E1AED4EC4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266" y="1220470"/>
            <a:ext cx="2714400" cy="338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612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93402FEE-7B1C-1E47-A9D4-F229F9F610D2}"/>
              </a:ext>
            </a:extLst>
          </p:cNvPr>
          <p:cNvGrpSpPr/>
          <p:nvPr/>
        </p:nvGrpSpPr>
        <p:grpSpPr>
          <a:xfrm>
            <a:off x="308955" y="1783523"/>
            <a:ext cx="8526090" cy="752463"/>
            <a:chOff x="739832" y="1083974"/>
            <a:chExt cx="8526090" cy="752463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6326333-7B16-8E41-954E-2288D2002D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5765" y="1083974"/>
              <a:ext cx="8190157" cy="75246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40080" rIns="228600" rtlCol="0" anchor="ctr"/>
            <a:lstStyle/>
            <a:p>
              <a:pPr algn="ctr"/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Close both manifold valves on the HULK gun.</a:t>
              </a: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51065238-0540-EF4C-B61E-32A43FE01D1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751510" cy="75151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61C9988-C1C8-9444-B3B4-215CAD26892F}"/>
                </a:ext>
              </a:extLst>
            </p:cNvPr>
            <p:cNvSpPr txBox="1"/>
            <p:nvPr/>
          </p:nvSpPr>
          <p:spPr>
            <a:xfrm>
              <a:off x="748797" y="1116568"/>
              <a:ext cx="74254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800" b="1" dirty="0">
                  <a:solidFill>
                    <a:schemeClr val="tx2"/>
                  </a:solidFill>
                </a:rPr>
                <a:t>9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2B8E8BD-33A4-5D4C-9665-3AB6BE3211C8}"/>
              </a:ext>
            </a:extLst>
          </p:cNvPr>
          <p:cNvGrpSpPr/>
          <p:nvPr/>
        </p:nvGrpSpPr>
        <p:grpSpPr>
          <a:xfrm>
            <a:off x="308955" y="998009"/>
            <a:ext cx="8526090" cy="752463"/>
            <a:chOff x="739832" y="1083974"/>
            <a:chExt cx="8526090" cy="752463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59BB97A-786B-1141-B3E4-32E93B7C6E3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5765" y="1083974"/>
              <a:ext cx="8190157" cy="75246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40080" rIns="228600" rtlCol="0" anchor="ctr"/>
            <a:lstStyle/>
            <a:p>
              <a:pPr algn="ctr"/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Close shut down valve completely.</a:t>
              </a: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1E353BC-6FDE-F846-948B-D149DBB42E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751510" cy="75151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1CE94AC-874B-4547-BBC3-92F64CC973F8}"/>
                </a:ext>
              </a:extLst>
            </p:cNvPr>
            <p:cNvSpPr txBox="1"/>
            <p:nvPr/>
          </p:nvSpPr>
          <p:spPr>
            <a:xfrm>
              <a:off x="748797" y="1116568"/>
              <a:ext cx="74254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800" b="1" dirty="0">
                  <a:solidFill>
                    <a:schemeClr val="tx2"/>
                  </a:solidFill>
                </a:rPr>
                <a:t>8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79CAB29-DAA7-F146-821F-80F28947E316}"/>
              </a:ext>
            </a:extLst>
          </p:cNvPr>
          <p:cNvGrpSpPr/>
          <p:nvPr/>
        </p:nvGrpSpPr>
        <p:grpSpPr>
          <a:xfrm>
            <a:off x="308955" y="2569037"/>
            <a:ext cx="8517125" cy="752463"/>
            <a:chOff x="739832" y="1083974"/>
            <a:chExt cx="8517125" cy="752463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208CC8E-156D-3D4A-8BE3-78C51773807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5765" y="1083974"/>
              <a:ext cx="8181192" cy="75246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40080" rIns="228600" rtlCol="0" anchor="ctr"/>
            <a:lstStyle/>
            <a:p>
              <a:pPr algn="ctr"/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Disconnect air from the spray gun.</a:t>
              </a: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3AC2C373-6D33-DE45-8F1A-22AFEDF695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751510" cy="75151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74372CA-1223-D349-A48A-D8B808563F9C}"/>
                </a:ext>
              </a:extLst>
            </p:cNvPr>
            <p:cNvSpPr txBox="1"/>
            <p:nvPr/>
          </p:nvSpPr>
          <p:spPr>
            <a:xfrm>
              <a:off x="748797" y="1116568"/>
              <a:ext cx="74254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800" b="1" dirty="0">
                  <a:solidFill>
                    <a:schemeClr val="tx2"/>
                  </a:solidFill>
                </a:rPr>
                <a:t>10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D2912CC-B866-7846-9AC9-6FF34B3A3DAE}"/>
              </a:ext>
            </a:extLst>
          </p:cNvPr>
          <p:cNvGrpSpPr/>
          <p:nvPr/>
        </p:nvGrpSpPr>
        <p:grpSpPr>
          <a:xfrm>
            <a:off x="308955" y="3354551"/>
            <a:ext cx="8517125" cy="752463"/>
            <a:chOff x="739832" y="1083974"/>
            <a:chExt cx="8517125" cy="752463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1845D8BF-9F17-C64A-956C-C10833D0B38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5765" y="1083974"/>
              <a:ext cx="8181192" cy="75246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40080" rIns="228600" rtlCol="0" anchor="ctr"/>
            <a:lstStyle/>
            <a:p>
              <a:pPr algn="ctr"/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Remove and discard the used static mixing tip.</a:t>
              </a: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3F287CD1-B4D8-6B4D-8D19-255EF173078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751510" cy="75151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B37155F-B4CB-CE4A-9DB6-02B7EAD8E70A}"/>
                </a:ext>
              </a:extLst>
            </p:cNvPr>
            <p:cNvSpPr txBox="1"/>
            <p:nvPr/>
          </p:nvSpPr>
          <p:spPr>
            <a:xfrm>
              <a:off x="748797" y="1116568"/>
              <a:ext cx="74254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800" b="1" dirty="0">
                  <a:solidFill>
                    <a:schemeClr val="tx2"/>
                  </a:solidFill>
                </a:rPr>
                <a:t>11</a:t>
              </a:r>
            </a:p>
          </p:txBody>
        </p:sp>
      </p:grpSp>
      <p:sp>
        <p:nvSpPr>
          <p:cNvPr id="23" name="Title 1">
            <a:extLst>
              <a:ext uri="{FF2B5EF4-FFF2-40B4-BE49-F238E27FC236}">
                <a16:creationId xmlns:a16="http://schemas.microsoft.com/office/drawing/2014/main" id="{C24C3D9E-0153-0D4F-838F-1A2E78177BAC}"/>
              </a:ext>
            </a:extLst>
          </p:cNvPr>
          <p:cNvSpPr txBox="1">
            <a:spLocks/>
          </p:cNvSpPr>
          <p:nvPr/>
        </p:nvSpPr>
        <p:spPr>
          <a:xfrm>
            <a:off x="0" y="97998"/>
            <a:ext cx="9144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509F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/>
              <a:t>Short-Term Shutdown Checklist</a:t>
            </a:r>
            <a:br>
              <a:rPr lang="en-US" sz="3200" dirty="0"/>
            </a:br>
            <a:r>
              <a:rPr lang="en-US" sz="1800" dirty="0">
                <a:solidFill>
                  <a:schemeClr val="tx1"/>
                </a:solidFill>
              </a:rPr>
              <a:t>(overnight/lunch break)</a:t>
            </a:r>
          </a:p>
        </p:txBody>
      </p:sp>
    </p:spTree>
    <p:extLst>
      <p:ext uri="{BB962C8B-B14F-4D97-AF65-F5344CB8AC3E}">
        <p14:creationId xmlns:p14="http://schemas.microsoft.com/office/powerpoint/2010/main" val="39966474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F85A284B-F1F6-E64F-8EBC-CE8BCECBFCD8}"/>
              </a:ext>
            </a:extLst>
          </p:cNvPr>
          <p:cNvGrpSpPr/>
          <p:nvPr/>
        </p:nvGrpSpPr>
        <p:grpSpPr>
          <a:xfrm>
            <a:off x="344639" y="1069029"/>
            <a:ext cx="8445817" cy="905288"/>
            <a:chOff x="739832" y="1083975"/>
            <a:chExt cx="5390005" cy="5777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36871AE-A7E9-F64F-81B8-0E29D300458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2185" y="1083975"/>
              <a:ext cx="5147652" cy="57774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365760" rIns="182880" rtlCol="0" anchor="ctr"/>
            <a:lstStyle/>
            <a:p>
              <a:pPr marL="404812" lvl="1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Disconnect HULK gun from the hose assembly.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F31F4A0-3AB6-B247-827A-595F67ABF1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576791" cy="576791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AAA8EFA-4033-4B4C-B253-F674E08D9318}"/>
                </a:ext>
              </a:extLst>
            </p:cNvPr>
            <p:cNvSpPr txBox="1"/>
            <p:nvPr/>
          </p:nvSpPr>
          <p:spPr>
            <a:xfrm>
              <a:off x="745514" y="1089147"/>
              <a:ext cx="576791" cy="549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b="1" dirty="0">
                  <a:solidFill>
                    <a:schemeClr val="tx2"/>
                  </a:solidFill>
                </a:rPr>
                <a:t>12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0D00384-C06F-1746-B001-C3C4C9B260BE}"/>
              </a:ext>
            </a:extLst>
          </p:cNvPr>
          <p:cNvGrpSpPr/>
          <p:nvPr/>
        </p:nvGrpSpPr>
        <p:grpSpPr>
          <a:xfrm>
            <a:off x="344639" y="2125936"/>
            <a:ext cx="8445817" cy="905288"/>
            <a:chOff x="739832" y="1083975"/>
            <a:chExt cx="5390004" cy="577743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82224DD-DDEB-1F4F-9617-CC48DCFE2E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2187" y="1083975"/>
              <a:ext cx="5147649" cy="57774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365760" rIns="182880" rtlCol="0" anchor="ctr"/>
            <a:lstStyle/>
            <a:p>
              <a:pPr marL="404812" lvl="1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With the fluid handle in the “open” position, clean HULK gun threads and clear fluid passages with non-chlorinated brake cleaner.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1A6ED3BF-B644-E84E-8A13-73F75513DD5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576791" cy="576791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FAA87FC-F817-3842-A6BA-3E38D1806E36}"/>
                </a:ext>
              </a:extLst>
            </p:cNvPr>
            <p:cNvSpPr txBox="1"/>
            <p:nvPr/>
          </p:nvSpPr>
          <p:spPr>
            <a:xfrm>
              <a:off x="740124" y="1097855"/>
              <a:ext cx="576791" cy="549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b="1" dirty="0">
                  <a:solidFill>
                    <a:schemeClr val="tx2"/>
                  </a:solidFill>
                </a:rPr>
                <a:t>13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B7B2300-0DB1-5444-AD68-B5CED2528754}"/>
              </a:ext>
            </a:extLst>
          </p:cNvPr>
          <p:cNvGrpSpPr/>
          <p:nvPr/>
        </p:nvGrpSpPr>
        <p:grpSpPr>
          <a:xfrm>
            <a:off x="334936" y="3182837"/>
            <a:ext cx="8474128" cy="905288"/>
            <a:chOff x="733640" y="1083975"/>
            <a:chExt cx="5408072" cy="577743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43694D5-8EE3-0245-BDF1-ECC82F042E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2187" y="1083975"/>
              <a:ext cx="5159525" cy="57774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365760" rIns="182880" rtlCol="0" anchor="ctr"/>
            <a:lstStyle/>
            <a:p>
              <a:pPr marL="404812" lvl="1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Shut down is now complete.</a:t>
              </a: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89115C5F-B830-D045-ABCC-F7ACE35994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576791" cy="576791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E771837-DE21-7744-ADB1-701EF7B019DE}"/>
                </a:ext>
              </a:extLst>
            </p:cNvPr>
            <p:cNvSpPr txBox="1"/>
            <p:nvPr/>
          </p:nvSpPr>
          <p:spPr>
            <a:xfrm>
              <a:off x="733640" y="1097860"/>
              <a:ext cx="576791" cy="549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b="1" dirty="0">
                  <a:solidFill>
                    <a:schemeClr val="tx2"/>
                  </a:solidFill>
                </a:rPr>
                <a:t>14</a:t>
              </a:r>
            </a:p>
          </p:txBody>
        </p: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C48EC7F8-DB35-1F4F-AAAC-5667A4862841}"/>
              </a:ext>
            </a:extLst>
          </p:cNvPr>
          <p:cNvSpPr txBox="1">
            <a:spLocks/>
          </p:cNvSpPr>
          <p:nvPr/>
        </p:nvSpPr>
        <p:spPr>
          <a:xfrm>
            <a:off x="0" y="97998"/>
            <a:ext cx="9144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509F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/>
              <a:t>Short-Term Shutdown Checklist</a:t>
            </a:r>
            <a:br>
              <a:rPr lang="en-US" sz="3200" dirty="0"/>
            </a:br>
            <a:r>
              <a:rPr lang="en-US" sz="1800" dirty="0">
                <a:solidFill>
                  <a:schemeClr val="tx1"/>
                </a:solidFill>
              </a:rPr>
              <a:t>(overnight/lunch break)</a:t>
            </a:r>
          </a:p>
        </p:txBody>
      </p:sp>
    </p:spTree>
    <p:extLst>
      <p:ext uri="{BB962C8B-B14F-4D97-AF65-F5344CB8AC3E}">
        <p14:creationId xmlns:p14="http://schemas.microsoft.com/office/powerpoint/2010/main" val="20645094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BF184-DC8C-B64B-8CD3-B125CAA192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399516"/>
            <a:ext cx="7772400" cy="811445"/>
          </a:xfrm>
        </p:spPr>
        <p:txBody>
          <a:bodyPr/>
          <a:lstStyle/>
          <a:p>
            <a:r>
              <a:rPr lang="en-US" dirty="0"/>
              <a:t>Long-Term Shutdown</a:t>
            </a:r>
          </a:p>
        </p:txBody>
      </p:sp>
    </p:spTree>
    <p:extLst>
      <p:ext uri="{BB962C8B-B14F-4D97-AF65-F5344CB8AC3E}">
        <p14:creationId xmlns:p14="http://schemas.microsoft.com/office/powerpoint/2010/main" val="3800369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56A9DE0-D219-8442-AFA9-BDE7E66B568E}"/>
              </a:ext>
            </a:extLst>
          </p:cNvPr>
          <p:cNvGrpSpPr/>
          <p:nvPr/>
        </p:nvGrpSpPr>
        <p:grpSpPr>
          <a:xfrm>
            <a:off x="344639" y="1231900"/>
            <a:ext cx="8351124" cy="1340274"/>
            <a:chOff x="739832" y="1083975"/>
            <a:chExt cx="5329572" cy="85534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2EDE395-0CBB-7A46-8572-E34F7DEC37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820" y="1083975"/>
              <a:ext cx="4891584" cy="85534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57200" rIns="274320" rtlCol="0" anchor="ctr"/>
            <a:lstStyle/>
            <a:p>
              <a:pPr marL="404812" lvl="1"/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10 gallons of the proper pump lube from 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4C’s Spray Equipment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must be used for flushing the HULK.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1831A08-668B-224A-ABCC-14A1657F95A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854393" cy="85439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E7E9A3B-55A6-8847-A7A4-EFD2BFA465C5}"/>
                </a:ext>
              </a:extLst>
            </p:cNvPr>
            <p:cNvSpPr txBox="1"/>
            <p:nvPr/>
          </p:nvSpPr>
          <p:spPr>
            <a:xfrm>
              <a:off x="748797" y="1169930"/>
              <a:ext cx="845428" cy="697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500" b="1" dirty="0">
                  <a:solidFill>
                    <a:schemeClr val="tx2"/>
                  </a:solidFill>
                </a:rPr>
                <a:t>1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BD3E8B9-277B-5E41-808F-0DC9DF063562}"/>
              </a:ext>
            </a:extLst>
          </p:cNvPr>
          <p:cNvGrpSpPr/>
          <p:nvPr/>
        </p:nvGrpSpPr>
        <p:grpSpPr>
          <a:xfrm>
            <a:off x="344639" y="2704440"/>
            <a:ext cx="8351124" cy="1340274"/>
            <a:chOff x="739832" y="1083975"/>
            <a:chExt cx="5329572" cy="855345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B11C188-7AB6-C849-B843-27C042E991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820" y="1083975"/>
              <a:ext cx="4891584" cy="85534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57200" rIns="274320" rtlCol="0" anchor="ctr"/>
            <a:lstStyle/>
            <a:p>
              <a:pPr marL="404812" lvl="1"/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Pour 2.5 gallons of pump lube into a clean 5-gallon bucket for the </a:t>
              </a:r>
              <a:r>
                <a: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A-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Side and repeat this step with the remaining pump lube for the </a:t>
              </a:r>
              <a:r>
                <a:rPr lang="en-US" sz="2000" b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B-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side.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277A40D-E531-6F4D-9CEE-828B9EE59C8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854393" cy="85439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7447605-F42E-2448-B104-00C3FBF8BD81}"/>
                </a:ext>
              </a:extLst>
            </p:cNvPr>
            <p:cNvSpPr txBox="1"/>
            <p:nvPr/>
          </p:nvSpPr>
          <p:spPr>
            <a:xfrm>
              <a:off x="748797" y="1169930"/>
              <a:ext cx="845428" cy="697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500" b="1" dirty="0">
                  <a:solidFill>
                    <a:schemeClr val="tx2"/>
                  </a:solidFill>
                </a:rPr>
                <a:t>2</a:t>
              </a:r>
            </a:p>
          </p:txBody>
        </p:sp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2EC44825-B17E-9643-994D-DECC3F663677}"/>
              </a:ext>
            </a:extLst>
          </p:cNvPr>
          <p:cNvSpPr txBox="1">
            <a:spLocks/>
          </p:cNvSpPr>
          <p:nvPr/>
        </p:nvSpPr>
        <p:spPr>
          <a:xfrm>
            <a:off x="0" y="97998"/>
            <a:ext cx="9144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509F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/>
              <a:t>Long-Term Shutdown Checklist</a:t>
            </a:r>
            <a:br>
              <a:rPr lang="en-US" sz="3200" dirty="0"/>
            </a:br>
            <a:r>
              <a:rPr lang="en-US" sz="1800" dirty="0">
                <a:solidFill>
                  <a:schemeClr val="tx1"/>
                </a:solidFill>
              </a:rPr>
              <a:t>(2 weeks or longer)</a:t>
            </a:r>
          </a:p>
        </p:txBody>
      </p:sp>
    </p:spTree>
    <p:extLst>
      <p:ext uri="{BB962C8B-B14F-4D97-AF65-F5344CB8AC3E}">
        <p14:creationId xmlns:p14="http://schemas.microsoft.com/office/powerpoint/2010/main" val="22654255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5A64D05-157F-C749-B21E-5E55440FC745}"/>
              </a:ext>
            </a:extLst>
          </p:cNvPr>
          <p:cNvSpPr/>
          <p:nvPr/>
        </p:nvSpPr>
        <p:spPr>
          <a:xfrm>
            <a:off x="5656728" y="1"/>
            <a:ext cx="3254187" cy="49100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3FE3C79-3B2F-0049-895A-2FBD508235A9}"/>
              </a:ext>
            </a:extLst>
          </p:cNvPr>
          <p:cNvGrpSpPr/>
          <p:nvPr/>
        </p:nvGrpSpPr>
        <p:grpSpPr>
          <a:xfrm>
            <a:off x="344639" y="1901612"/>
            <a:ext cx="5312089" cy="1340274"/>
            <a:chOff x="739832" y="1083975"/>
            <a:chExt cx="3390102" cy="85534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6A79E65-A12B-124D-9BFE-B4E78D8BAD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821" y="1083975"/>
              <a:ext cx="2952113" cy="85534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57200" rIns="91440" rtlCol="0" anchor="ctr"/>
            <a:lstStyle/>
            <a:p>
              <a:pPr marL="404812" lvl="1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Remove the </a:t>
              </a:r>
              <a:r>
                <a:rPr lang="en-US" sz="1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A-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Side pickup tube from the Flexible FAST drum and wipe the outside of the tube with a clean cloth before inserting into the 2.5-gallon bucket of pump lube. Ensure the tube is in a vertical position.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495DD69-CB8B-4448-9237-A50F12CEFC5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854393" cy="85439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FFEFB05-53BF-F14C-ABAD-13DA0376AD46}"/>
                </a:ext>
              </a:extLst>
            </p:cNvPr>
            <p:cNvSpPr txBox="1"/>
            <p:nvPr/>
          </p:nvSpPr>
          <p:spPr>
            <a:xfrm>
              <a:off x="748797" y="1169930"/>
              <a:ext cx="845428" cy="697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500" b="1" dirty="0">
                  <a:solidFill>
                    <a:schemeClr val="tx2"/>
                  </a:solidFill>
                </a:rPr>
                <a:t>3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4188BC6B-1AD9-0B4C-A7C7-1EE431FDC37F}"/>
              </a:ext>
            </a:extLst>
          </p:cNvPr>
          <p:cNvSpPr txBox="1"/>
          <p:nvPr/>
        </p:nvSpPr>
        <p:spPr>
          <a:xfrm>
            <a:off x="1821033" y="3311820"/>
            <a:ext cx="35536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1775" lvl="1" indent="-222250">
              <a:buFont typeface="Arial" panose="020B0604020202020204" pitchFamily="34" charset="0"/>
              <a:buChar char="•"/>
            </a:pPr>
            <a:r>
              <a:rPr lang="en-US" sz="1600" dirty="0"/>
              <a:t>Repeat this step with the </a:t>
            </a:r>
            <a:r>
              <a:rPr lang="en-US" sz="1600" b="1" dirty="0">
                <a:solidFill>
                  <a:srgbClr val="00B0F0"/>
                </a:solidFill>
              </a:rPr>
              <a:t>B-</a:t>
            </a:r>
            <a:r>
              <a:rPr lang="en-US" sz="1600" dirty="0"/>
              <a:t>Side pickup tube</a:t>
            </a:r>
          </a:p>
        </p:txBody>
      </p:sp>
      <p:pic>
        <p:nvPicPr>
          <p:cNvPr id="15" name="Picture 14" descr="A picture containing indoor, sitting, table, light&#10;&#10;Description automatically generated">
            <a:extLst>
              <a:ext uri="{FF2B5EF4-FFF2-40B4-BE49-F238E27FC236}">
                <a16:creationId xmlns:a16="http://schemas.microsoft.com/office/drawing/2014/main" id="{A0AC4DF4-51E0-F14B-829B-E621F12E95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5651" y="1213963"/>
            <a:ext cx="3255264" cy="2441448"/>
          </a:xfrm>
          <a:prstGeom prst="roundRect">
            <a:avLst>
              <a:gd name="adj" fmla="val 0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F511B248-8CE6-494B-813F-58A74C4BE96E}"/>
              </a:ext>
            </a:extLst>
          </p:cNvPr>
          <p:cNvSpPr txBox="1">
            <a:spLocks/>
          </p:cNvSpPr>
          <p:nvPr/>
        </p:nvSpPr>
        <p:spPr>
          <a:xfrm>
            <a:off x="0" y="309562"/>
            <a:ext cx="5656263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509F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3200" dirty="0"/>
              <a:t>Long-Term Shutdown Checklist</a:t>
            </a:r>
            <a:br>
              <a:rPr lang="en-US" sz="3200" dirty="0"/>
            </a:br>
            <a:r>
              <a:rPr lang="en-US" sz="1800" dirty="0">
                <a:solidFill>
                  <a:schemeClr val="tx1"/>
                </a:solidFill>
              </a:rPr>
              <a:t>(2 weeks or longer)</a:t>
            </a:r>
          </a:p>
        </p:txBody>
      </p:sp>
    </p:spTree>
    <p:extLst>
      <p:ext uri="{BB962C8B-B14F-4D97-AF65-F5344CB8AC3E}">
        <p14:creationId xmlns:p14="http://schemas.microsoft.com/office/powerpoint/2010/main" val="2389436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93402FEE-7B1C-1E47-A9D4-F229F9F610D2}"/>
              </a:ext>
            </a:extLst>
          </p:cNvPr>
          <p:cNvGrpSpPr/>
          <p:nvPr/>
        </p:nvGrpSpPr>
        <p:grpSpPr>
          <a:xfrm>
            <a:off x="308955" y="1783523"/>
            <a:ext cx="8526090" cy="752463"/>
            <a:chOff x="739832" y="1083974"/>
            <a:chExt cx="8526090" cy="752463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6326333-7B16-8E41-954E-2288D2002D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5765" y="1083974"/>
              <a:ext cx="8190157" cy="75246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40080" rIns="228600" rtlCol="0" anchor="ctr"/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Using an empty trash receptacle, open both liquid manifold valves </a:t>
              </a:r>
              <a:b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on the HULK gun and begin dispensing until clear liquid comes out of </a:t>
              </a:r>
              <a:b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both </a:t>
              </a:r>
              <a:r>
                <a:rPr lang="en-US" sz="1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A-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 and </a:t>
              </a:r>
              <a:r>
                <a:rPr lang="en-US" sz="1600" b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B-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side on the HULK gun.</a:t>
              </a: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51065238-0540-EF4C-B61E-32A43FE01D1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751510" cy="75151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61C9988-C1C8-9444-B3B4-215CAD26892F}"/>
                </a:ext>
              </a:extLst>
            </p:cNvPr>
            <p:cNvSpPr txBox="1"/>
            <p:nvPr/>
          </p:nvSpPr>
          <p:spPr>
            <a:xfrm>
              <a:off x="748797" y="1116568"/>
              <a:ext cx="74254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800" b="1" dirty="0">
                  <a:solidFill>
                    <a:schemeClr val="tx2"/>
                  </a:solidFill>
                </a:rPr>
                <a:t>5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2B8E8BD-33A4-5D4C-9665-3AB6BE3211C8}"/>
              </a:ext>
            </a:extLst>
          </p:cNvPr>
          <p:cNvGrpSpPr/>
          <p:nvPr/>
        </p:nvGrpSpPr>
        <p:grpSpPr>
          <a:xfrm>
            <a:off x="308955" y="998009"/>
            <a:ext cx="8526090" cy="752463"/>
            <a:chOff x="739832" y="1083974"/>
            <a:chExt cx="8526090" cy="752463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59BB97A-786B-1141-B3E4-32E93B7C6E3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5765" y="1083974"/>
              <a:ext cx="8190157" cy="75246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40080" rIns="228600" rtlCol="0" anchor="ctr"/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Raise the air pressure to 20 pounds.</a:t>
              </a: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1E353BC-6FDE-F846-948B-D149DBB42E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751510" cy="75151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1CE94AC-874B-4547-BBC3-92F64CC973F8}"/>
                </a:ext>
              </a:extLst>
            </p:cNvPr>
            <p:cNvSpPr txBox="1"/>
            <p:nvPr/>
          </p:nvSpPr>
          <p:spPr>
            <a:xfrm>
              <a:off x="748797" y="1116568"/>
              <a:ext cx="74254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800" b="1" dirty="0">
                  <a:solidFill>
                    <a:schemeClr val="tx2"/>
                  </a:solidFill>
                </a:rPr>
                <a:t>4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79CAB29-DAA7-F146-821F-80F28947E316}"/>
              </a:ext>
            </a:extLst>
          </p:cNvPr>
          <p:cNvGrpSpPr/>
          <p:nvPr/>
        </p:nvGrpSpPr>
        <p:grpSpPr>
          <a:xfrm>
            <a:off x="308955" y="2569037"/>
            <a:ext cx="8517125" cy="752463"/>
            <a:chOff x="739832" y="1083974"/>
            <a:chExt cx="8517125" cy="752463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208CC8E-156D-3D4A-8BE3-78C51773807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5765" y="1083974"/>
              <a:ext cx="8181192" cy="75246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40080" rIns="228600" rtlCol="0" anchor="ctr"/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Ensure buckets of pump lube do not run empty during flushing.</a:t>
              </a: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3AC2C373-6D33-DE45-8F1A-22AFEDF695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751510" cy="75151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74372CA-1223-D349-A48A-D8B808563F9C}"/>
                </a:ext>
              </a:extLst>
            </p:cNvPr>
            <p:cNvSpPr txBox="1"/>
            <p:nvPr/>
          </p:nvSpPr>
          <p:spPr>
            <a:xfrm>
              <a:off x="748797" y="1116568"/>
              <a:ext cx="74254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800" b="1" dirty="0">
                  <a:solidFill>
                    <a:schemeClr val="tx2"/>
                  </a:solidFill>
                </a:rPr>
                <a:t>6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D2912CC-B866-7846-9AC9-6FF34B3A3DAE}"/>
              </a:ext>
            </a:extLst>
          </p:cNvPr>
          <p:cNvGrpSpPr/>
          <p:nvPr/>
        </p:nvGrpSpPr>
        <p:grpSpPr>
          <a:xfrm>
            <a:off x="308955" y="3354551"/>
            <a:ext cx="8517125" cy="752463"/>
            <a:chOff x="739832" y="1083974"/>
            <a:chExt cx="8517125" cy="752463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1845D8BF-9F17-C64A-956C-C10833D0B38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5765" y="1083974"/>
              <a:ext cx="8181192" cy="75246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40080" rIns="228600" rtlCol="0" anchor="ctr"/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After about 50 strokes or when clear liquid is present, </a:t>
              </a:r>
              <a:b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lower the air pressure to </a:t>
              </a:r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zero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3F287CD1-B4D8-6B4D-8D19-255EF173078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751510" cy="75151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B37155F-B4CB-CE4A-9DB6-02B7EAD8E70A}"/>
                </a:ext>
              </a:extLst>
            </p:cNvPr>
            <p:cNvSpPr txBox="1"/>
            <p:nvPr/>
          </p:nvSpPr>
          <p:spPr>
            <a:xfrm>
              <a:off x="748797" y="1116568"/>
              <a:ext cx="74254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800" b="1" dirty="0">
                  <a:solidFill>
                    <a:schemeClr val="tx2"/>
                  </a:solidFill>
                </a:rPr>
                <a:t>7</a:t>
              </a:r>
            </a:p>
          </p:txBody>
        </p:sp>
      </p:grpSp>
      <p:sp>
        <p:nvSpPr>
          <p:cNvPr id="23" name="Title 1">
            <a:extLst>
              <a:ext uri="{FF2B5EF4-FFF2-40B4-BE49-F238E27FC236}">
                <a16:creationId xmlns:a16="http://schemas.microsoft.com/office/drawing/2014/main" id="{C24C3D9E-0153-0D4F-838F-1A2E78177BAC}"/>
              </a:ext>
            </a:extLst>
          </p:cNvPr>
          <p:cNvSpPr txBox="1">
            <a:spLocks/>
          </p:cNvSpPr>
          <p:nvPr/>
        </p:nvSpPr>
        <p:spPr>
          <a:xfrm>
            <a:off x="0" y="97998"/>
            <a:ext cx="9144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509F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/>
              <a:t>Long-Term Shutdown Checklist</a:t>
            </a:r>
            <a:br>
              <a:rPr lang="en-US" sz="3200" dirty="0"/>
            </a:br>
            <a:r>
              <a:rPr lang="en-US" sz="1800" dirty="0">
                <a:solidFill>
                  <a:schemeClr val="tx1"/>
                </a:solidFill>
              </a:rPr>
              <a:t>(2 weeks or longer)</a:t>
            </a:r>
          </a:p>
        </p:txBody>
      </p:sp>
    </p:spTree>
    <p:extLst>
      <p:ext uri="{BB962C8B-B14F-4D97-AF65-F5344CB8AC3E}">
        <p14:creationId xmlns:p14="http://schemas.microsoft.com/office/powerpoint/2010/main" val="36498312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5A64D05-157F-C749-B21E-5E55440FC745}"/>
              </a:ext>
            </a:extLst>
          </p:cNvPr>
          <p:cNvSpPr/>
          <p:nvPr/>
        </p:nvSpPr>
        <p:spPr>
          <a:xfrm>
            <a:off x="5656263" y="0"/>
            <a:ext cx="3254187" cy="49100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3FE3C79-3B2F-0049-895A-2FBD508235A9}"/>
              </a:ext>
            </a:extLst>
          </p:cNvPr>
          <p:cNvGrpSpPr/>
          <p:nvPr/>
        </p:nvGrpSpPr>
        <p:grpSpPr>
          <a:xfrm>
            <a:off x="344639" y="1901612"/>
            <a:ext cx="5312089" cy="1340274"/>
            <a:chOff x="739832" y="1083975"/>
            <a:chExt cx="3390102" cy="85534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6A79E65-A12B-124D-9BFE-B4E78D8BAD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821" y="1083975"/>
              <a:ext cx="2952113" cy="85534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57200" rIns="91440" rtlCol="0" anchor="ctr"/>
            <a:lstStyle/>
            <a:p>
              <a:pPr marL="404812" lvl="1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When both sides are clear, you may </a:t>
              </a:r>
              <a:b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put the HULK into the park position </a:t>
              </a:r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(pumps are in the DOWN position).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495DD69-CB8B-4448-9237-A50F12CEFC5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854393" cy="85439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FFEFB05-53BF-F14C-ABAD-13DA0376AD46}"/>
                </a:ext>
              </a:extLst>
            </p:cNvPr>
            <p:cNvSpPr txBox="1"/>
            <p:nvPr/>
          </p:nvSpPr>
          <p:spPr>
            <a:xfrm>
              <a:off x="748797" y="1169930"/>
              <a:ext cx="845428" cy="697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500" b="1" dirty="0">
                  <a:solidFill>
                    <a:schemeClr val="tx2"/>
                  </a:solidFill>
                </a:rPr>
                <a:t>8</a:t>
              </a: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F511B248-8CE6-494B-813F-58A74C4BE96E}"/>
              </a:ext>
            </a:extLst>
          </p:cNvPr>
          <p:cNvSpPr txBox="1">
            <a:spLocks/>
          </p:cNvSpPr>
          <p:nvPr/>
        </p:nvSpPr>
        <p:spPr>
          <a:xfrm>
            <a:off x="0" y="309562"/>
            <a:ext cx="5656263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509F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3200" dirty="0"/>
              <a:t>Long-Term Shutdown Checklist</a:t>
            </a:r>
            <a:br>
              <a:rPr lang="en-US" sz="3200" dirty="0"/>
            </a:br>
            <a:r>
              <a:rPr lang="en-US" sz="1800" dirty="0">
                <a:solidFill>
                  <a:schemeClr val="tx1"/>
                </a:solidFill>
              </a:rPr>
              <a:t>(2 weeks or longer)</a:t>
            </a:r>
          </a:p>
        </p:txBody>
      </p:sp>
      <p:pic>
        <p:nvPicPr>
          <p:cNvPr id="12" name="Picture 11" descr="A picture containing indoor, kitchen, pot, stainless&#10;&#10;Description automatically generated">
            <a:extLst>
              <a:ext uri="{FF2B5EF4-FFF2-40B4-BE49-F238E27FC236}">
                <a16:creationId xmlns:a16="http://schemas.microsoft.com/office/drawing/2014/main" id="{51B97187-79E0-F94A-AF60-D74DD69E9A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6151" y="2212538"/>
            <a:ext cx="2691894" cy="2688162"/>
          </a:xfrm>
          <a:prstGeom prst="roundRect">
            <a:avLst>
              <a:gd name="adj" fmla="val 0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13" name="Picture 12" descr="A close up of a machine&#10;&#10;Description automatically generated">
            <a:extLst>
              <a:ext uri="{FF2B5EF4-FFF2-40B4-BE49-F238E27FC236}">
                <a16:creationId xmlns:a16="http://schemas.microsoft.com/office/drawing/2014/main" id="{B8AEDCFE-4C07-E84D-A683-0D5879C41C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5991" y="0"/>
            <a:ext cx="2691894" cy="2499360"/>
          </a:xfrm>
          <a:prstGeom prst="roundRect">
            <a:avLst>
              <a:gd name="adj" fmla="val 0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2EC0920-83E5-844F-B4E6-9CA3EEBA9F9B}"/>
              </a:ext>
            </a:extLst>
          </p:cNvPr>
          <p:cNvCxnSpPr>
            <a:cxnSpLocks/>
          </p:cNvCxnSpPr>
          <p:nvPr/>
        </p:nvCxnSpPr>
        <p:spPr>
          <a:xfrm>
            <a:off x="5872480" y="2499360"/>
            <a:ext cx="2795565" cy="0"/>
          </a:xfrm>
          <a:prstGeom prst="line">
            <a:avLst/>
          </a:prstGeom>
          <a:ln w="508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148142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56A9DE0-D219-8442-AFA9-BDE7E66B568E}"/>
              </a:ext>
            </a:extLst>
          </p:cNvPr>
          <p:cNvGrpSpPr/>
          <p:nvPr/>
        </p:nvGrpSpPr>
        <p:grpSpPr>
          <a:xfrm>
            <a:off x="344639" y="1231900"/>
            <a:ext cx="8351124" cy="1340274"/>
            <a:chOff x="739832" y="1083975"/>
            <a:chExt cx="5329572" cy="85534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2EDE395-0CBB-7A46-8572-E34F7DEC37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820" y="1083975"/>
              <a:ext cx="4891584" cy="85534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57200" rIns="274320" rtlCol="0" anchor="ctr"/>
            <a:lstStyle/>
            <a:p>
              <a:pPr marL="404812" lvl="1"/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Close both manifold valves.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1831A08-668B-224A-ABCC-14A1657F95A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854393" cy="85439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E7E9A3B-55A6-8847-A7A4-EFD2BFA465C5}"/>
                </a:ext>
              </a:extLst>
            </p:cNvPr>
            <p:cNvSpPr txBox="1"/>
            <p:nvPr/>
          </p:nvSpPr>
          <p:spPr>
            <a:xfrm>
              <a:off x="748797" y="1169930"/>
              <a:ext cx="845428" cy="697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500" b="1" dirty="0">
                  <a:solidFill>
                    <a:schemeClr val="tx2"/>
                  </a:solidFill>
                </a:rPr>
                <a:t>9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BD3E8B9-277B-5E41-808F-0DC9DF063562}"/>
              </a:ext>
            </a:extLst>
          </p:cNvPr>
          <p:cNvGrpSpPr/>
          <p:nvPr/>
        </p:nvGrpSpPr>
        <p:grpSpPr>
          <a:xfrm>
            <a:off x="344639" y="2704440"/>
            <a:ext cx="8351124" cy="1340274"/>
            <a:chOff x="739832" y="1083975"/>
            <a:chExt cx="5329572" cy="855345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B11C188-7AB6-C849-B843-27C042E991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820" y="1083975"/>
              <a:ext cx="4891584" cy="85534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57200" rIns="274320" rtlCol="0" anchor="ctr"/>
            <a:lstStyle/>
            <a:p>
              <a:pPr marL="404812" lvl="1"/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Once manifold valves are closed, you must put 1 quart of CLEAN pump lube into the </a:t>
              </a:r>
              <a:r>
                <a: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A-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side storage tube. </a:t>
              </a:r>
            </a:p>
            <a:p>
              <a:pPr marL="404812" lvl="1"/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Repeat this step for the </a:t>
              </a:r>
              <a:r>
                <a:rPr lang="en-US" sz="2000" b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B-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side storage tube.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277A40D-E531-6F4D-9CEE-828B9EE59C8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854393" cy="85439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7447605-F42E-2448-B104-00C3FBF8BD81}"/>
                </a:ext>
              </a:extLst>
            </p:cNvPr>
            <p:cNvSpPr txBox="1"/>
            <p:nvPr/>
          </p:nvSpPr>
          <p:spPr>
            <a:xfrm>
              <a:off x="748797" y="1169930"/>
              <a:ext cx="845428" cy="697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500" b="1" dirty="0">
                  <a:solidFill>
                    <a:schemeClr val="tx2"/>
                  </a:solidFill>
                </a:rPr>
                <a:t>10</a:t>
              </a:r>
            </a:p>
          </p:txBody>
        </p:sp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2EC44825-B17E-9643-994D-DECC3F663677}"/>
              </a:ext>
            </a:extLst>
          </p:cNvPr>
          <p:cNvSpPr txBox="1">
            <a:spLocks/>
          </p:cNvSpPr>
          <p:nvPr/>
        </p:nvSpPr>
        <p:spPr>
          <a:xfrm>
            <a:off x="0" y="97998"/>
            <a:ext cx="9144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509F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/>
              <a:t>Long-Term Shutdown Checklist</a:t>
            </a:r>
            <a:br>
              <a:rPr lang="en-US" sz="3200" dirty="0"/>
            </a:br>
            <a:r>
              <a:rPr lang="en-US" sz="1800" dirty="0">
                <a:solidFill>
                  <a:schemeClr val="tx1"/>
                </a:solidFill>
              </a:rPr>
              <a:t>(2 weeks or longer)</a:t>
            </a:r>
          </a:p>
        </p:txBody>
      </p:sp>
    </p:spTree>
    <p:extLst>
      <p:ext uri="{BB962C8B-B14F-4D97-AF65-F5344CB8AC3E}">
        <p14:creationId xmlns:p14="http://schemas.microsoft.com/office/powerpoint/2010/main" val="120281978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5A64D05-157F-C749-B21E-5E55440FC745}"/>
              </a:ext>
            </a:extLst>
          </p:cNvPr>
          <p:cNvSpPr/>
          <p:nvPr/>
        </p:nvSpPr>
        <p:spPr>
          <a:xfrm>
            <a:off x="5656728" y="1"/>
            <a:ext cx="3254187" cy="49100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3FE3C79-3B2F-0049-895A-2FBD508235A9}"/>
              </a:ext>
            </a:extLst>
          </p:cNvPr>
          <p:cNvGrpSpPr/>
          <p:nvPr/>
        </p:nvGrpSpPr>
        <p:grpSpPr>
          <a:xfrm>
            <a:off x="344639" y="1901612"/>
            <a:ext cx="5312089" cy="1340274"/>
            <a:chOff x="739832" y="1083975"/>
            <a:chExt cx="3390102" cy="85534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6A79E65-A12B-124D-9BFE-B4E78D8BAD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821" y="1083975"/>
              <a:ext cx="2952113" cy="85534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57200" rIns="91440" rtlCol="0" anchor="ctr"/>
            <a:lstStyle/>
            <a:p>
              <a:pPr marL="404812" lvl="1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Put the </a:t>
              </a:r>
              <a:r>
                <a:rPr lang="en-US" sz="1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A-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side pickup tube from the bucket of pump lube into the </a:t>
              </a:r>
              <a:r>
                <a:rPr lang="en-US" sz="1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A-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side storage tube. </a:t>
              </a:r>
            </a:p>
            <a:p>
              <a:pPr marL="404812" lvl="1"/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404812" lvl="1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Put the </a:t>
              </a:r>
              <a:r>
                <a:rPr lang="en-US" sz="1400" b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B-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side pickup tube from the bucket of pump lube into the </a:t>
              </a:r>
              <a:r>
                <a:rPr lang="en-US" sz="1400" b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B-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side storage tube.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495DD69-CB8B-4448-9237-A50F12CEFC5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854393" cy="85439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FFEFB05-53BF-F14C-ABAD-13DA0376AD46}"/>
                </a:ext>
              </a:extLst>
            </p:cNvPr>
            <p:cNvSpPr txBox="1"/>
            <p:nvPr/>
          </p:nvSpPr>
          <p:spPr>
            <a:xfrm>
              <a:off x="748797" y="1169930"/>
              <a:ext cx="845428" cy="697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500" b="1" dirty="0">
                  <a:solidFill>
                    <a:schemeClr val="tx2"/>
                  </a:solidFill>
                </a:rPr>
                <a:t>11</a:t>
              </a: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F511B248-8CE6-494B-813F-58A74C4BE96E}"/>
              </a:ext>
            </a:extLst>
          </p:cNvPr>
          <p:cNvSpPr txBox="1">
            <a:spLocks/>
          </p:cNvSpPr>
          <p:nvPr/>
        </p:nvSpPr>
        <p:spPr>
          <a:xfrm>
            <a:off x="0" y="309562"/>
            <a:ext cx="5656263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509F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3200" dirty="0"/>
              <a:t>Long-Term Shutdown Checklist</a:t>
            </a:r>
            <a:br>
              <a:rPr lang="en-US" sz="3200" dirty="0"/>
            </a:br>
            <a:r>
              <a:rPr lang="en-US" sz="1800" dirty="0">
                <a:solidFill>
                  <a:schemeClr val="tx1"/>
                </a:solidFill>
              </a:rPr>
              <a:t>(2 weeks or longer)</a:t>
            </a:r>
          </a:p>
        </p:txBody>
      </p:sp>
      <p:pic>
        <p:nvPicPr>
          <p:cNvPr id="12" name="Picture 11" descr="A close up of a bicycle&#10;&#10;Description automatically generated">
            <a:extLst>
              <a:ext uri="{FF2B5EF4-FFF2-40B4-BE49-F238E27FC236}">
                <a16:creationId xmlns:a16="http://schemas.microsoft.com/office/drawing/2014/main" id="{8E9C8C92-A916-3E41-AA1C-F67E9ABFED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5651" y="833803"/>
            <a:ext cx="3255264" cy="3252372"/>
          </a:xfrm>
          <a:prstGeom prst="roundRect">
            <a:avLst>
              <a:gd name="adj" fmla="val 0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13" name="Arrow: Right 5">
            <a:extLst>
              <a:ext uri="{FF2B5EF4-FFF2-40B4-BE49-F238E27FC236}">
                <a16:creationId xmlns:a16="http://schemas.microsoft.com/office/drawing/2014/main" id="{A2C28365-928F-804E-87B1-023194EA1029}"/>
              </a:ext>
            </a:extLst>
          </p:cNvPr>
          <p:cNvSpPr/>
          <p:nvPr/>
        </p:nvSpPr>
        <p:spPr>
          <a:xfrm>
            <a:off x="7283283" y="1784853"/>
            <a:ext cx="1007277" cy="543529"/>
          </a:xfrm>
          <a:prstGeom prst="rightArrow">
            <a:avLst/>
          </a:prstGeom>
          <a:solidFill>
            <a:schemeClr val="tx2"/>
          </a:solidFill>
          <a:ln w="158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A-Side</a:t>
            </a:r>
          </a:p>
        </p:txBody>
      </p:sp>
      <p:sp>
        <p:nvSpPr>
          <p:cNvPr id="14" name="Arrow: Right 5">
            <a:extLst>
              <a:ext uri="{FF2B5EF4-FFF2-40B4-BE49-F238E27FC236}">
                <a16:creationId xmlns:a16="http://schemas.microsoft.com/office/drawing/2014/main" id="{C69182B1-0A92-4740-A034-0F77B3B7C2DE}"/>
              </a:ext>
            </a:extLst>
          </p:cNvPr>
          <p:cNvSpPr/>
          <p:nvPr/>
        </p:nvSpPr>
        <p:spPr>
          <a:xfrm flipH="1">
            <a:off x="6343030" y="1784853"/>
            <a:ext cx="919545" cy="543529"/>
          </a:xfrm>
          <a:prstGeom prst="rightArrow">
            <a:avLst/>
          </a:prstGeom>
          <a:solidFill>
            <a:schemeClr val="tx2"/>
          </a:solidFill>
          <a:ln w="15875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B-Side</a:t>
            </a:r>
          </a:p>
        </p:txBody>
      </p:sp>
    </p:spTree>
    <p:extLst>
      <p:ext uri="{BB962C8B-B14F-4D97-AF65-F5344CB8AC3E}">
        <p14:creationId xmlns:p14="http://schemas.microsoft.com/office/powerpoint/2010/main" val="26070632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93402FEE-7B1C-1E47-A9D4-F229F9F610D2}"/>
              </a:ext>
            </a:extLst>
          </p:cNvPr>
          <p:cNvGrpSpPr/>
          <p:nvPr/>
        </p:nvGrpSpPr>
        <p:grpSpPr>
          <a:xfrm>
            <a:off x="308955" y="1783523"/>
            <a:ext cx="8526090" cy="752463"/>
            <a:chOff x="739832" y="1083974"/>
            <a:chExt cx="8526090" cy="752463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6326333-7B16-8E41-954E-2288D2002D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5765" y="1083974"/>
              <a:ext cx="8190157" cy="75246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40080" rIns="228600" rtlCol="0" anchor="ctr"/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Disconnect HULK gun from hose assembly.</a:t>
              </a: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51065238-0540-EF4C-B61E-32A43FE01D1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751510" cy="75151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61C9988-C1C8-9444-B3B4-215CAD26892F}"/>
                </a:ext>
              </a:extLst>
            </p:cNvPr>
            <p:cNvSpPr txBox="1"/>
            <p:nvPr/>
          </p:nvSpPr>
          <p:spPr>
            <a:xfrm>
              <a:off x="748797" y="1116568"/>
              <a:ext cx="74254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800" b="1" dirty="0">
                  <a:solidFill>
                    <a:schemeClr val="tx2"/>
                  </a:solidFill>
                </a:rPr>
                <a:t>2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2B8E8BD-33A4-5D4C-9665-3AB6BE3211C8}"/>
              </a:ext>
            </a:extLst>
          </p:cNvPr>
          <p:cNvGrpSpPr/>
          <p:nvPr/>
        </p:nvGrpSpPr>
        <p:grpSpPr>
          <a:xfrm>
            <a:off x="308955" y="998009"/>
            <a:ext cx="8526090" cy="752463"/>
            <a:chOff x="739832" y="1083974"/>
            <a:chExt cx="8526090" cy="752463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59BB97A-786B-1141-B3E4-32E93B7C6E3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5765" y="1083974"/>
              <a:ext cx="8190157" cy="75246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40080" rIns="228600" rtlCol="0" anchor="ctr"/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Install all bung lids on both Flexible FAST drums, making sure to use </a:t>
              </a:r>
              <a:b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6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white lithium grease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 on the threads.</a:t>
              </a: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1E353BC-6FDE-F846-948B-D149DBB42E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751510" cy="75151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1CE94AC-874B-4547-BBC3-92F64CC973F8}"/>
                </a:ext>
              </a:extLst>
            </p:cNvPr>
            <p:cNvSpPr txBox="1"/>
            <p:nvPr/>
          </p:nvSpPr>
          <p:spPr>
            <a:xfrm>
              <a:off x="748797" y="1116568"/>
              <a:ext cx="74254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800" b="1" dirty="0">
                  <a:solidFill>
                    <a:schemeClr val="tx2"/>
                  </a:solidFill>
                </a:rPr>
                <a:t>1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79CAB29-DAA7-F146-821F-80F28947E316}"/>
              </a:ext>
            </a:extLst>
          </p:cNvPr>
          <p:cNvGrpSpPr/>
          <p:nvPr/>
        </p:nvGrpSpPr>
        <p:grpSpPr>
          <a:xfrm>
            <a:off x="308955" y="2569037"/>
            <a:ext cx="8517125" cy="752463"/>
            <a:chOff x="739832" y="1083974"/>
            <a:chExt cx="8517125" cy="752463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208CC8E-156D-3D4A-8BE3-78C51773807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5765" y="1083974"/>
              <a:ext cx="8181192" cy="75246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40080" rIns="228600" rtlCol="0" anchor="ctr"/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With the fluid handle in the “</a:t>
              </a:r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open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” position, clean HULK gun threads and clear fluid passages with </a:t>
              </a:r>
              <a:r>
                <a:rPr lang="en-US" sz="16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non-chlorinated break cleaner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3AC2C373-6D33-DE45-8F1A-22AFEDF695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751510" cy="75151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74372CA-1223-D349-A48A-D8B808563F9C}"/>
                </a:ext>
              </a:extLst>
            </p:cNvPr>
            <p:cNvSpPr txBox="1"/>
            <p:nvPr/>
          </p:nvSpPr>
          <p:spPr>
            <a:xfrm>
              <a:off x="748797" y="1116568"/>
              <a:ext cx="74254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800" b="1" dirty="0">
                  <a:solidFill>
                    <a:schemeClr val="tx2"/>
                  </a:solidFill>
                </a:rPr>
                <a:t>3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D2912CC-B866-7846-9AC9-6FF34B3A3DAE}"/>
              </a:ext>
            </a:extLst>
          </p:cNvPr>
          <p:cNvGrpSpPr/>
          <p:nvPr/>
        </p:nvGrpSpPr>
        <p:grpSpPr>
          <a:xfrm>
            <a:off x="308955" y="3354551"/>
            <a:ext cx="8517125" cy="752463"/>
            <a:chOff x="739832" y="1083974"/>
            <a:chExt cx="8517125" cy="752463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1845D8BF-9F17-C64A-956C-C10833D0B38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5765" y="1083974"/>
              <a:ext cx="8181192" cy="75246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40080" rIns="228600" rtlCol="0" anchor="ctr"/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Shutdown is now complete.</a:t>
              </a: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3F287CD1-B4D8-6B4D-8D19-255EF173078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751510" cy="75151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B37155F-B4CB-CE4A-9DB6-02B7EAD8E70A}"/>
                </a:ext>
              </a:extLst>
            </p:cNvPr>
            <p:cNvSpPr txBox="1"/>
            <p:nvPr/>
          </p:nvSpPr>
          <p:spPr>
            <a:xfrm>
              <a:off x="748797" y="1116568"/>
              <a:ext cx="74254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800" b="1" dirty="0">
                  <a:solidFill>
                    <a:schemeClr val="tx2"/>
                  </a:solidFill>
                </a:rPr>
                <a:t>4</a:t>
              </a:r>
            </a:p>
          </p:txBody>
        </p:sp>
      </p:grpSp>
      <p:sp>
        <p:nvSpPr>
          <p:cNvPr id="23" name="Title 1">
            <a:extLst>
              <a:ext uri="{FF2B5EF4-FFF2-40B4-BE49-F238E27FC236}">
                <a16:creationId xmlns:a16="http://schemas.microsoft.com/office/drawing/2014/main" id="{C24C3D9E-0153-0D4F-838F-1A2E78177BAC}"/>
              </a:ext>
            </a:extLst>
          </p:cNvPr>
          <p:cNvSpPr txBox="1">
            <a:spLocks/>
          </p:cNvSpPr>
          <p:nvPr/>
        </p:nvSpPr>
        <p:spPr>
          <a:xfrm>
            <a:off x="0" y="97998"/>
            <a:ext cx="9144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509F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/>
              <a:t>Long-Term Shutdown Checklist</a:t>
            </a:r>
            <a:br>
              <a:rPr lang="en-US" sz="3200" dirty="0"/>
            </a:br>
            <a:r>
              <a:rPr lang="en-US" sz="1800" dirty="0">
                <a:solidFill>
                  <a:schemeClr val="tx1"/>
                </a:solidFill>
              </a:rPr>
              <a:t>(2 weeks or longer)</a:t>
            </a:r>
          </a:p>
        </p:txBody>
      </p:sp>
    </p:spTree>
    <p:extLst>
      <p:ext uri="{BB962C8B-B14F-4D97-AF65-F5344CB8AC3E}">
        <p14:creationId xmlns:p14="http://schemas.microsoft.com/office/powerpoint/2010/main" val="27606379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810DC3A-EE0B-7348-86C1-DECE17BE0BB4}"/>
              </a:ext>
            </a:extLst>
          </p:cNvPr>
          <p:cNvSpPr/>
          <p:nvPr/>
        </p:nvSpPr>
        <p:spPr>
          <a:xfrm>
            <a:off x="4034118" y="0"/>
            <a:ext cx="5109882" cy="491001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F6DB1C05-7421-C54F-B808-0C527B9B208E}"/>
              </a:ext>
            </a:extLst>
          </p:cNvPr>
          <p:cNvSpPr/>
          <p:nvPr/>
        </p:nvSpPr>
        <p:spPr>
          <a:xfrm>
            <a:off x="7158025" y="-240574"/>
            <a:ext cx="3657600" cy="5143500"/>
          </a:xfrm>
          <a:prstGeom prst="parallelogram">
            <a:avLst>
              <a:gd name="adj" fmla="val 34375"/>
            </a:avLst>
          </a:prstGeom>
          <a:solidFill>
            <a:schemeClr val="tx1">
              <a:alpha val="1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A55F97-7A1D-B047-BE50-7D31ED7F8B7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041775" y="0"/>
            <a:ext cx="5102225" cy="97747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Suction Tubes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4061521-DD96-DB47-AD46-2E61564F845A}"/>
              </a:ext>
            </a:extLst>
          </p:cNvPr>
          <p:cNvSpPr/>
          <p:nvPr/>
        </p:nvSpPr>
        <p:spPr>
          <a:xfrm>
            <a:off x="4034118" y="977473"/>
            <a:ext cx="5109882" cy="303133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822650-4653-3B41-B317-AE81DA7B68E4}"/>
              </a:ext>
            </a:extLst>
          </p:cNvPr>
          <p:cNvSpPr txBox="1"/>
          <p:nvPr/>
        </p:nvSpPr>
        <p:spPr>
          <a:xfrm>
            <a:off x="4275167" y="1375585"/>
            <a:ext cx="4711658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Each HULK comes with a set of suction tubes that fit both 15-Gal and 50-Gal drums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Suction tubes remove the need for additional connections or barrel pumps</a:t>
            </a:r>
          </a:p>
        </p:txBody>
      </p:sp>
      <p:pic>
        <p:nvPicPr>
          <p:cNvPr id="10" name="Picture 9" descr="A picture containing indoor, bicycle, sitting, table&#10;&#10;Description automatically generated">
            <a:extLst>
              <a:ext uri="{FF2B5EF4-FFF2-40B4-BE49-F238E27FC236}">
                <a16:creationId xmlns:a16="http://schemas.microsoft.com/office/drawing/2014/main" id="{AD98A519-2521-B542-89B6-DB33FFE943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77473"/>
            <a:ext cx="4041775" cy="3031331"/>
          </a:xfrm>
          <a:prstGeom prst="roundRect">
            <a:avLst>
              <a:gd name="adj" fmla="val 0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4857855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BF184-DC8C-B64B-8CD3-B125CAA192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399516"/>
            <a:ext cx="7772400" cy="811445"/>
          </a:xfrm>
        </p:spPr>
        <p:txBody>
          <a:bodyPr/>
          <a:lstStyle/>
          <a:p>
            <a:r>
              <a:rPr lang="en-US" dirty="0"/>
              <a:t>Prevention and Troubleshooting</a:t>
            </a:r>
          </a:p>
        </p:txBody>
      </p:sp>
    </p:spTree>
    <p:extLst>
      <p:ext uri="{BB962C8B-B14F-4D97-AF65-F5344CB8AC3E}">
        <p14:creationId xmlns:p14="http://schemas.microsoft.com/office/powerpoint/2010/main" val="259839962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>
            <a:extLst>
              <a:ext uri="{FF2B5EF4-FFF2-40B4-BE49-F238E27FC236}">
                <a16:creationId xmlns:a16="http://schemas.microsoft.com/office/drawing/2014/main" id="{1B67DE81-6E8E-C744-855E-52285141BAEC}"/>
              </a:ext>
            </a:extLst>
          </p:cNvPr>
          <p:cNvGrpSpPr/>
          <p:nvPr/>
        </p:nvGrpSpPr>
        <p:grpSpPr>
          <a:xfrm>
            <a:off x="3388836" y="2499326"/>
            <a:ext cx="5746200" cy="752463"/>
            <a:chOff x="739832" y="1083974"/>
            <a:chExt cx="5746200" cy="752463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3CC39F18-0D27-7D46-BF5B-0577EBC59A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5765" y="1083974"/>
              <a:ext cx="3850407" cy="75246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40080" rIns="228600" rtlCol="0" anchor="ctr"/>
            <a:lstStyle/>
            <a:p>
              <a:pPr algn="ctr"/>
              <a:r>
                <a:rPr lang="en-US" sz="1300" dirty="0">
                  <a:latin typeface="Arial" panose="020B0604020202020204" pitchFamily="34" charset="0"/>
                  <a:cs typeface="Arial" panose="020B0604020202020204" pitchFamily="34" charset="0"/>
                </a:rPr>
                <a:t>Ensure all openings have been plugged unless being vented properly.</a:t>
              </a:r>
            </a:p>
            <a:p>
              <a:pPr algn="ctr"/>
              <a:r>
                <a:rPr lang="en-US" sz="1300" dirty="0">
                  <a:latin typeface="Arial" panose="020B0604020202020204" pitchFamily="34" charset="0"/>
                  <a:cs typeface="Arial" panose="020B0604020202020204" pitchFamily="34" charset="0"/>
                </a:rPr>
                <a:t>*Replace desiccant driers when needed.</a:t>
              </a: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77F7A8AE-8FD2-FD46-B18E-5D88A5C8322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751510" cy="75151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D7D4F437-B6EF-7C4F-B49F-06C1043FF6DE}"/>
                </a:ext>
              </a:extLst>
            </p:cNvPr>
            <p:cNvSpPr txBox="1"/>
            <p:nvPr/>
          </p:nvSpPr>
          <p:spPr>
            <a:xfrm>
              <a:off x="748797" y="1116568"/>
              <a:ext cx="74254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800" b="1" dirty="0">
                  <a:solidFill>
                    <a:schemeClr val="tx2"/>
                  </a:solidFill>
                </a:rPr>
                <a:t>3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EB18B5A-1C2E-B14E-9421-1AA7CD2869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66448" y="1083974"/>
              <a:ext cx="1519584" cy="75246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300" b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Blue</a:t>
              </a:r>
              <a:r>
                <a:rPr lang="en-US" sz="1300" dirty="0">
                  <a:latin typeface="Arial" panose="020B0604020202020204" pitchFamily="34" charset="0"/>
                  <a:cs typeface="Arial" panose="020B0604020202020204" pitchFamily="34" charset="0"/>
                </a:rPr>
                <a:t> = good</a:t>
              </a:r>
            </a:p>
            <a:p>
              <a:pPr algn="ctr"/>
              <a:r>
                <a:rPr lang="en-US" sz="1300" b="1" dirty="0">
                  <a:solidFill>
                    <a:srgbClr val="FF99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Pink</a:t>
              </a:r>
              <a:r>
                <a:rPr lang="en-US" sz="1300" dirty="0">
                  <a:latin typeface="Arial" panose="020B0604020202020204" pitchFamily="34" charset="0"/>
                  <a:cs typeface="Arial" panose="020B0604020202020204" pitchFamily="34" charset="0"/>
                </a:rPr>
                <a:t> = needs replaced 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1E7E02B1-42E8-0D44-8781-E49394566D79}"/>
              </a:ext>
            </a:extLst>
          </p:cNvPr>
          <p:cNvGrpSpPr/>
          <p:nvPr/>
        </p:nvGrpSpPr>
        <p:grpSpPr>
          <a:xfrm>
            <a:off x="3388836" y="3318236"/>
            <a:ext cx="5755164" cy="752463"/>
            <a:chOff x="739832" y="1083974"/>
            <a:chExt cx="5755164" cy="752463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45B59FC1-4560-3C40-8433-E22E5E4628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5765" y="1083974"/>
              <a:ext cx="5419231" cy="75246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40080" rIns="228600" rtlCol="0" anchor="ctr"/>
            <a:lstStyle/>
            <a:p>
              <a:pPr algn="ctr"/>
              <a:r>
                <a:rPr lang="en-US" sz="1300" dirty="0">
                  <a:latin typeface="Arial" panose="020B0604020202020204" pitchFamily="34" charset="0"/>
                  <a:cs typeface="Arial" panose="020B0604020202020204" pitchFamily="34" charset="0"/>
                </a:rPr>
                <a:t>When in doubt, flush it out. Flushing your machine regularly will significantly increase the operating life of your HULK and reduce downtime on the jobsite.</a:t>
              </a: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C535B196-67A9-5C41-963D-299511803F3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751510" cy="75151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54ED3B9F-E32F-3A42-AF47-DBEA4A928F77}"/>
                </a:ext>
              </a:extLst>
            </p:cNvPr>
            <p:cNvSpPr txBox="1"/>
            <p:nvPr/>
          </p:nvSpPr>
          <p:spPr>
            <a:xfrm>
              <a:off x="748797" y="1116568"/>
              <a:ext cx="74254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800" b="1" dirty="0">
                  <a:solidFill>
                    <a:schemeClr val="tx2"/>
                  </a:solidFill>
                </a:rPr>
                <a:t>4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5D33312-7E76-8A42-9E81-556CCB17ED9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012950"/>
            <a:ext cx="3389313" cy="857250"/>
          </a:xfrm>
        </p:spPr>
        <p:txBody>
          <a:bodyPr/>
          <a:lstStyle/>
          <a:p>
            <a:r>
              <a:rPr lang="en-US" sz="3600" dirty="0"/>
              <a:t>Prevention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F8DC053-9D3E-8043-A50A-9D2621B8895E}"/>
              </a:ext>
            </a:extLst>
          </p:cNvPr>
          <p:cNvGrpSpPr/>
          <p:nvPr/>
        </p:nvGrpSpPr>
        <p:grpSpPr>
          <a:xfrm>
            <a:off x="3388836" y="1680415"/>
            <a:ext cx="5755164" cy="752463"/>
            <a:chOff x="739832" y="1083974"/>
            <a:chExt cx="5755164" cy="75246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29EF8E1-0F7C-0B4A-86E6-4D3B3B1F5A7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5765" y="1083974"/>
              <a:ext cx="5419231" cy="75246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40080" rIns="228600" rtlCol="0" anchor="ctr"/>
            <a:lstStyle/>
            <a:p>
              <a:pPr algn="ctr"/>
              <a:r>
                <a:rPr lang="en-US" sz="1300" dirty="0">
                  <a:latin typeface="Arial" panose="020B0604020202020204" pitchFamily="34" charset="0"/>
                  <a:cs typeface="Arial" panose="020B0604020202020204" pitchFamily="34" charset="0"/>
                </a:rPr>
                <a:t>Letter-label or color-code fittings, desiccant driers, and containers. This helps ensure that fittings and accessories stay on their designated </a:t>
              </a:r>
              <a:r>
                <a:rPr lang="en-US" sz="13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A-</a:t>
              </a:r>
              <a:r>
                <a:rPr lang="en-US" sz="1300" dirty="0">
                  <a:latin typeface="Arial" panose="020B0604020202020204" pitchFamily="34" charset="0"/>
                  <a:cs typeface="Arial" panose="020B0604020202020204" pitchFamily="34" charset="0"/>
                </a:rPr>
                <a:t> or </a:t>
              </a:r>
              <a:r>
                <a:rPr lang="en-US" sz="1300" b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B-</a:t>
              </a:r>
              <a:r>
                <a:rPr lang="en-US" sz="1300" dirty="0">
                  <a:latin typeface="Arial" panose="020B0604020202020204" pitchFamily="34" charset="0"/>
                  <a:cs typeface="Arial" panose="020B0604020202020204" pitchFamily="34" charset="0"/>
                </a:rPr>
                <a:t>side.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BA6AD64-AE3A-F445-B7C8-08A42DFA9DF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751510" cy="75151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FEC4E9F-A397-6E47-BCE5-2C09B90EA5C0}"/>
                </a:ext>
              </a:extLst>
            </p:cNvPr>
            <p:cNvSpPr txBox="1"/>
            <p:nvPr/>
          </p:nvSpPr>
          <p:spPr>
            <a:xfrm>
              <a:off x="748797" y="1116568"/>
              <a:ext cx="74254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800" b="1" dirty="0">
                  <a:solidFill>
                    <a:schemeClr val="tx2"/>
                  </a:solidFill>
                </a:rPr>
                <a:t>2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36F7294-3B3E-A84A-B97D-F29F7BAB589E}"/>
              </a:ext>
            </a:extLst>
          </p:cNvPr>
          <p:cNvGrpSpPr/>
          <p:nvPr/>
        </p:nvGrpSpPr>
        <p:grpSpPr>
          <a:xfrm>
            <a:off x="3388836" y="861504"/>
            <a:ext cx="5755164" cy="752463"/>
            <a:chOff x="739832" y="1083974"/>
            <a:chExt cx="5755164" cy="752463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223B4A17-FF6E-1140-B055-6C417314C80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5765" y="1083974"/>
              <a:ext cx="5419231" cy="75246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40080" rIns="228600" rtlCol="0" anchor="ctr"/>
            <a:lstStyle/>
            <a:p>
              <a:pPr algn="ctr"/>
              <a:r>
                <a:rPr lang="en-US" sz="1300" dirty="0">
                  <a:latin typeface="Arial" panose="020B0604020202020204" pitchFamily="34" charset="0"/>
                  <a:cs typeface="Arial" panose="020B0604020202020204" pitchFamily="34" charset="0"/>
                </a:rPr>
                <a:t>Use white lithium grease for all fittings, and threads for static mixing tips. This helps prevent material buildup and seals all possible passages for air and moisture.</a:t>
              </a: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F827977E-CC91-4F4F-AE11-2EBA220A870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751510" cy="75151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22EB8CE2-CF4E-A04B-B038-0839B5A39977}"/>
                </a:ext>
              </a:extLst>
            </p:cNvPr>
            <p:cNvSpPr txBox="1"/>
            <p:nvPr/>
          </p:nvSpPr>
          <p:spPr>
            <a:xfrm>
              <a:off x="748797" y="1116568"/>
              <a:ext cx="74254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800" b="1" dirty="0">
                  <a:solidFill>
                    <a:schemeClr val="tx2"/>
                  </a:solidFill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8698955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33312-7E76-8A42-9E81-556CCB17ED9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4763"/>
            <a:ext cx="9144000" cy="857251"/>
          </a:xfrm>
        </p:spPr>
        <p:txBody>
          <a:bodyPr/>
          <a:lstStyle/>
          <a:p>
            <a:r>
              <a:rPr lang="en-US" sz="3600" dirty="0"/>
              <a:t>Troubleshooting Tips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F8DC053-9D3E-8043-A50A-9D2621B8895E}"/>
              </a:ext>
            </a:extLst>
          </p:cNvPr>
          <p:cNvGrpSpPr/>
          <p:nvPr/>
        </p:nvGrpSpPr>
        <p:grpSpPr>
          <a:xfrm>
            <a:off x="251188" y="2075060"/>
            <a:ext cx="4320812" cy="752463"/>
            <a:chOff x="739832" y="1083974"/>
            <a:chExt cx="4320812" cy="75246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29EF8E1-0F7C-0B4A-86E6-4D3B3B1F5A7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5765" y="1083974"/>
              <a:ext cx="3984879" cy="75246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40080" rIns="228600" rtlCol="0" anchor="ctr"/>
            <a:lstStyle/>
            <a:p>
              <a:pPr algn="ctr"/>
              <a:r>
                <a:rPr lang="en-US" sz="1300" dirty="0">
                  <a:latin typeface="Arial" panose="020B0604020202020204" pitchFamily="34" charset="0"/>
                  <a:cs typeface="Arial" panose="020B0604020202020204" pitchFamily="34" charset="0"/>
                </a:rPr>
                <a:t>Ensure both ends of the desiccant driers are completely open.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BA6AD64-AE3A-F445-B7C8-08A42DFA9DF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751510" cy="75151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FEC4E9F-A397-6E47-BCE5-2C09B90EA5C0}"/>
                </a:ext>
              </a:extLst>
            </p:cNvPr>
            <p:cNvSpPr txBox="1"/>
            <p:nvPr/>
          </p:nvSpPr>
          <p:spPr>
            <a:xfrm>
              <a:off x="748797" y="1116568"/>
              <a:ext cx="74254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800" b="1" dirty="0">
                  <a:solidFill>
                    <a:schemeClr val="tx2"/>
                  </a:solidFill>
                </a:rPr>
                <a:t>2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36F7294-3B3E-A84A-B97D-F29F7BAB589E}"/>
              </a:ext>
            </a:extLst>
          </p:cNvPr>
          <p:cNvGrpSpPr/>
          <p:nvPr/>
        </p:nvGrpSpPr>
        <p:grpSpPr>
          <a:xfrm>
            <a:off x="251188" y="1238746"/>
            <a:ext cx="4320812" cy="752463"/>
            <a:chOff x="739832" y="1083974"/>
            <a:chExt cx="4320812" cy="752463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223B4A17-FF6E-1140-B055-6C417314C80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5765" y="1083974"/>
              <a:ext cx="3984879" cy="75246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40080" rIns="228600" rtlCol="0" anchor="ctr"/>
            <a:lstStyle/>
            <a:p>
              <a:pPr algn="ctr"/>
              <a:r>
                <a:rPr lang="en-US" sz="1300" dirty="0">
                  <a:latin typeface="Arial" panose="020B0604020202020204" pitchFamily="34" charset="0"/>
                  <a:cs typeface="Arial" panose="020B0604020202020204" pitchFamily="34" charset="0"/>
                </a:rPr>
                <a:t>Proper storage of material is essential. Ensure the material temperature of Flexible FAST is kept at 70°F at all times.</a:t>
              </a: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F827977E-CC91-4F4F-AE11-2EBA220A870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751510" cy="75151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22EB8CE2-CF4E-A04B-B038-0839B5A39977}"/>
                </a:ext>
              </a:extLst>
            </p:cNvPr>
            <p:cNvSpPr txBox="1"/>
            <p:nvPr/>
          </p:nvSpPr>
          <p:spPr>
            <a:xfrm>
              <a:off x="748797" y="1116568"/>
              <a:ext cx="74254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800" b="1" dirty="0">
                  <a:solidFill>
                    <a:schemeClr val="tx2"/>
                  </a:solidFill>
                </a:rPr>
                <a:t>1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0933FCF-DFAF-5D4D-8907-54F9A158C97F}"/>
              </a:ext>
            </a:extLst>
          </p:cNvPr>
          <p:cNvGrpSpPr/>
          <p:nvPr/>
        </p:nvGrpSpPr>
        <p:grpSpPr>
          <a:xfrm>
            <a:off x="251188" y="2911374"/>
            <a:ext cx="4320812" cy="752463"/>
            <a:chOff x="739832" y="1083974"/>
            <a:chExt cx="4320812" cy="752463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5E3AEC8C-D68C-7043-94DE-B7BEC09AF65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5765" y="1083974"/>
              <a:ext cx="3984879" cy="75246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40080" rIns="228600" rtlCol="0" anchor="ctr"/>
            <a:lstStyle/>
            <a:p>
              <a:pPr algn="ctr"/>
              <a:r>
                <a:rPr lang="en-US" sz="1300" dirty="0">
                  <a:latin typeface="Arial" panose="020B0604020202020204" pitchFamily="34" charset="0"/>
                  <a:cs typeface="Arial" panose="020B0604020202020204" pitchFamily="34" charset="0"/>
                </a:rPr>
                <a:t>Ensure the Y-Screen on the </a:t>
              </a:r>
              <a:r>
                <a:rPr lang="en-US" sz="13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A-</a:t>
              </a:r>
              <a:r>
                <a:rPr lang="en-US" sz="1300" dirty="0">
                  <a:latin typeface="Arial" panose="020B0604020202020204" pitchFamily="34" charset="0"/>
                  <a:cs typeface="Arial" panose="020B0604020202020204" pitchFamily="34" charset="0"/>
                </a:rPr>
                <a:t>side is clear and free of debris or crystals.</a:t>
              </a:r>
            </a:p>
            <a:p>
              <a:pPr algn="ctr"/>
              <a:r>
                <a:rPr lang="en-US" sz="1300" b="1" dirty="0">
                  <a:latin typeface="Arial" panose="020B0604020202020204" pitchFamily="34" charset="0"/>
                  <a:cs typeface="Arial" panose="020B0604020202020204" pitchFamily="34" charset="0"/>
                </a:rPr>
                <a:t>Replace if needed.</a:t>
              </a: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BEF967CC-01B1-204A-B4D7-E879A359192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751510" cy="75151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F18A6BCB-7DD3-1E49-A8F2-8BFF8423EE7D}"/>
                </a:ext>
              </a:extLst>
            </p:cNvPr>
            <p:cNvSpPr txBox="1"/>
            <p:nvPr/>
          </p:nvSpPr>
          <p:spPr>
            <a:xfrm>
              <a:off x="748797" y="1116568"/>
              <a:ext cx="74254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800" b="1" dirty="0">
                  <a:solidFill>
                    <a:schemeClr val="tx2"/>
                  </a:solidFill>
                </a:rPr>
                <a:t>3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A9D3715-DFA1-D140-995E-37B3BFF82CAD}"/>
              </a:ext>
            </a:extLst>
          </p:cNvPr>
          <p:cNvGrpSpPr/>
          <p:nvPr/>
        </p:nvGrpSpPr>
        <p:grpSpPr>
          <a:xfrm>
            <a:off x="4832153" y="2075060"/>
            <a:ext cx="4320812" cy="752463"/>
            <a:chOff x="739832" y="1083974"/>
            <a:chExt cx="4320812" cy="752463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98744AB-BA16-B64C-8F55-5502C7FAFA4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5765" y="1083974"/>
              <a:ext cx="3984879" cy="75246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40080" rIns="228600" rtlCol="0" anchor="ctr"/>
            <a:lstStyle/>
            <a:p>
              <a:pPr algn="ctr"/>
              <a:r>
                <a:rPr lang="en-US" sz="1300" dirty="0">
                  <a:latin typeface="Arial" panose="020B0604020202020204" pitchFamily="34" charset="0"/>
                  <a:cs typeface="Arial" panose="020B0604020202020204" pitchFamily="34" charset="0"/>
                </a:rPr>
                <a:t>Ensure hoses are free of all kinks and twists.</a:t>
              </a: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0B679726-4FE9-EC46-92F7-64856EACA2B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751510" cy="75151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483AE24-7E63-2640-BF89-6DCC97AB4328}"/>
                </a:ext>
              </a:extLst>
            </p:cNvPr>
            <p:cNvSpPr txBox="1"/>
            <p:nvPr/>
          </p:nvSpPr>
          <p:spPr>
            <a:xfrm>
              <a:off x="748797" y="1116568"/>
              <a:ext cx="74254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800" b="1" dirty="0">
                  <a:solidFill>
                    <a:schemeClr val="tx2"/>
                  </a:solidFill>
                </a:rPr>
                <a:t>5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D76BEBE-DD06-3E4D-B4A6-930404A77AFA}"/>
              </a:ext>
            </a:extLst>
          </p:cNvPr>
          <p:cNvGrpSpPr/>
          <p:nvPr/>
        </p:nvGrpSpPr>
        <p:grpSpPr>
          <a:xfrm>
            <a:off x="4832153" y="1238746"/>
            <a:ext cx="4320812" cy="752463"/>
            <a:chOff x="739832" y="1083974"/>
            <a:chExt cx="4320812" cy="752463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E7491D8-FBAD-F940-821C-505315AED0C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5765" y="1083974"/>
              <a:ext cx="3984879" cy="75246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40080" rIns="228600" rtlCol="0" anchor="ctr"/>
            <a:lstStyle/>
            <a:p>
              <a:pPr algn="ctr"/>
              <a:r>
                <a:rPr lang="en-US" sz="1300" dirty="0">
                  <a:latin typeface="Arial" panose="020B0604020202020204" pitchFamily="34" charset="0"/>
                  <a:cs typeface="Arial" panose="020B0604020202020204" pitchFamily="34" charset="0"/>
                </a:rPr>
                <a:t>Ensure gun &amp; hose fittings are completely secure and tightened with no air leaks.</a:t>
              </a: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42D10079-B93F-004E-93AC-96BB86168E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751510" cy="75151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B86C274-1980-D74B-A979-9794D6A3FC45}"/>
                </a:ext>
              </a:extLst>
            </p:cNvPr>
            <p:cNvSpPr txBox="1"/>
            <p:nvPr/>
          </p:nvSpPr>
          <p:spPr>
            <a:xfrm>
              <a:off x="748797" y="1116568"/>
              <a:ext cx="74254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800" b="1" dirty="0">
                  <a:solidFill>
                    <a:schemeClr val="tx2"/>
                  </a:solidFill>
                </a:rPr>
                <a:t>4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20CD2C6-17AA-A749-9488-72254DEAB6CB}"/>
              </a:ext>
            </a:extLst>
          </p:cNvPr>
          <p:cNvGrpSpPr/>
          <p:nvPr/>
        </p:nvGrpSpPr>
        <p:grpSpPr>
          <a:xfrm>
            <a:off x="4832153" y="2911374"/>
            <a:ext cx="4320812" cy="752463"/>
            <a:chOff x="739832" y="1083974"/>
            <a:chExt cx="4320812" cy="752463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C795E50-EAC2-E349-B159-03E1B436426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5765" y="1083974"/>
              <a:ext cx="3984879" cy="75246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40080" rIns="228600" rtlCol="0" anchor="ctr"/>
            <a:lstStyle/>
            <a:p>
              <a:pPr algn="ctr"/>
              <a:r>
                <a:rPr lang="en-US" sz="1300" dirty="0">
                  <a:latin typeface="Arial" panose="020B0604020202020204" pitchFamily="34" charset="0"/>
                  <a:cs typeface="Arial" panose="020B0604020202020204" pitchFamily="34" charset="0"/>
                </a:rPr>
                <a:t>Ensure a new static mixing tip is being used after stopping for 30 seconds </a:t>
              </a:r>
              <a:br>
                <a:rPr lang="en-US" sz="13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300" dirty="0">
                  <a:latin typeface="Arial" panose="020B0604020202020204" pitchFamily="34" charset="0"/>
                  <a:cs typeface="Arial" panose="020B0604020202020204" pitchFamily="34" charset="0"/>
                </a:rPr>
                <a:t>or longer.</a:t>
              </a: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00190309-1792-F44B-B792-46B64726F5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751510" cy="75151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691D057-D7F9-954B-A6B7-5CF2C5B2C004}"/>
                </a:ext>
              </a:extLst>
            </p:cNvPr>
            <p:cNvSpPr txBox="1"/>
            <p:nvPr/>
          </p:nvSpPr>
          <p:spPr>
            <a:xfrm>
              <a:off x="748797" y="1116568"/>
              <a:ext cx="74254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800" b="1" dirty="0">
                  <a:solidFill>
                    <a:schemeClr val="tx2"/>
                  </a:solidFill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9623482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BF184-DC8C-B64B-8CD3-B125CAA192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399516"/>
            <a:ext cx="7772400" cy="811445"/>
          </a:xfrm>
        </p:spPr>
        <p:txBody>
          <a:bodyPr>
            <a:noAutofit/>
          </a:bodyPr>
          <a:lstStyle/>
          <a:p>
            <a:r>
              <a:rPr lang="en-US" dirty="0"/>
              <a:t>Adhesive Cost Savings </a:t>
            </a:r>
            <a:br>
              <a:rPr lang="en-US" dirty="0"/>
            </a:br>
            <a:r>
              <a:rPr lang="en-US" dirty="0"/>
              <a:t>with the HULK</a:t>
            </a:r>
          </a:p>
        </p:txBody>
      </p:sp>
    </p:spTree>
    <p:extLst>
      <p:ext uri="{BB962C8B-B14F-4D97-AF65-F5344CB8AC3E}">
        <p14:creationId xmlns:p14="http://schemas.microsoft.com/office/powerpoint/2010/main" val="30736782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3137CB0-448D-0A4C-946A-D7221D7D83B0}"/>
              </a:ext>
            </a:extLst>
          </p:cNvPr>
          <p:cNvGrpSpPr/>
          <p:nvPr/>
        </p:nvGrpSpPr>
        <p:grpSpPr>
          <a:xfrm>
            <a:off x="935457" y="550857"/>
            <a:ext cx="7359486" cy="3374982"/>
            <a:chOff x="935457" y="556218"/>
            <a:chExt cx="7359486" cy="337498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87A37C6-8349-F94D-AB7E-A9EC69DC97E7}"/>
                </a:ext>
              </a:extLst>
            </p:cNvPr>
            <p:cNvPicPr/>
            <p:nvPr/>
          </p:nvPicPr>
          <p:blipFill rotWithShape="1">
            <a:blip r:embed="rId2"/>
            <a:srcRect b="23594"/>
            <a:stretch/>
          </p:blipFill>
          <p:spPr>
            <a:xfrm>
              <a:off x="935457" y="556218"/>
              <a:ext cx="7359486" cy="3374982"/>
            </a:xfrm>
            <a:prstGeom prst="rect">
              <a:avLst/>
            </a:prstGeom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86C218D-E9D4-4142-9A5D-A5A74E7CEDBD}"/>
                </a:ext>
              </a:extLst>
            </p:cNvPr>
            <p:cNvSpPr/>
            <p:nvPr/>
          </p:nvSpPr>
          <p:spPr>
            <a:xfrm>
              <a:off x="6587999" y="3509100"/>
              <a:ext cx="861057" cy="332100"/>
            </a:xfrm>
            <a:prstGeom prst="ellipse">
              <a:avLst/>
            </a:prstGeom>
            <a:noFill/>
            <a:ln w="76200">
              <a:solidFill>
                <a:srgbClr val="00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EA8ED0B-6ED7-004C-BF73-01BE81BCAD95}"/>
                </a:ext>
              </a:extLst>
            </p:cNvPr>
            <p:cNvSpPr/>
            <p:nvPr/>
          </p:nvSpPr>
          <p:spPr>
            <a:xfrm>
              <a:off x="5757600" y="3509100"/>
              <a:ext cx="756000" cy="332100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A68FE58-671C-BE4D-9655-03F1F67F6EB9}"/>
                </a:ext>
              </a:extLst>
            </p:cNvPr>
            <p:cNvSpPr/>
            <p:nvPr/>
          </p:nvSpPr>
          <p:spPr>
            <a:xfrm>
              <a:off x="4881599" y="3509100"/>
              <a:ext cx="801601" cy="332100"/>
            </a:xfrm>
            <a:prstGeom prst="ellipse">
              <a:avLst/>
            </a:prstGeom>
            <a:noFill/>
            <a:ln w="762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92156656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37A2C1E4-7948-BA47-BB88-B3EAC619B5C4}"/>
              </a:ext>
            </a:extLst>
          </p:cNvPr>
          <p:cNvGrpSpPr/>
          <p:nvPr/>
        </p:nvGrpSpPr>
        <p:grpSpPr>
          <a:xfrm>
            <a:off x="970080" y="530085"/>
            <a:ext cx="7351200" cy="3365515"/>
            <a:chOff x="939600" y="479285"/>
            <a:chExt cx="7351200" cy="336551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F4AFFE6-5918-E343-857D-28485CE23E41}"/>
                </a:ext>
              </a:extLst>
            </p:cNvPr>
            <p:cNvPicPr/>
            <p:nvPr/>
          </p:nvPicPr>
          <p:blipFill rotWithShape="1">
            <a:blip r:embed="rId2"/>
            <a:srcRect b="23798"/>
            <a:stretch/>
          </p:blipFill>
          <p:spPr>
            <a:xfrm>
              <a:off x="939600" y="479285"/>
              <a:ext cx="7351200" cy="3365515"/>
            </a:xfrm>
            <a:prstGeom prst="rect">
              <a:avLst/>
            </a:prstGeom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B124907-90E7-5146-B19B-8F549D7E31E6}"/>
                </a:ext>
              </a:extLst>
            </p:cNvPr>
            <p:cNvSpPr/>
            <p:nvPr/>
          </p:nvSpPr>
          <p:spPr>
            <a:xfrm>
              <a:off x="4867199" y="3458700"/>
              <a:ext cx="801601" cy="332100"/>
            </a:xfrm>
            <a:prstGeom prst="ellipse">
              <a:avLst/>
            </a:prstGeom>
            <a:noFill/>
            <a:ln w="762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7405BC2-EBDB-1F49-AECB-72E212C3F735}"/>
                </a:ext>
              </a:extLst>
            </p:cNvPr>
            <p:cNvSpPr/>
            <p:nvPr/>
          </p:nvSpPr>
          <p:spPr>
            <a:xfrm>
              <a:off x="5737799" y="3458700"/>
              <a:ext cx="801601" cy="332100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C159958-FB0D-6140-8010-A95EA0A46214}"/>
                </a:ext>
              </a:extLst>
            </p:cNvPr>
            <p:cNvSpPr/>
            <p:nvPr/>
          </p:nvSpPr>
          <p:spPr>
            <a:xfrm>
              <a:off x="6608399" y="3458700"/>
              <a:ext cx="801601" cy="332100"/>
            </a:xfrm>
            <a:prstGeom prst="ellipse">
              <a:avLst/>
            </a:prstGeom>
            <a:noFill/>
            <a:ln w="76200">
              <a:solidFill>
                <a:srgbClr val="00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87036538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17DB822-F60D-5147-AA14-EA3C77B1DE41}"/>
              </a:ext>
            </a:extLst>
          </p:cNvPr>
          <p:cNvGrpSpPr/>
          <p:nvPr/>
        </p:nvGrpSpPr>
        <p:grpSpPr>
          <a:xfrm>
            <a:off x="984240" y="526727"/>
            <a:ext cx="7358400" cy="3372713"/>
            <a:chOff x="892800" y="536887"/>
            <a:chExt cx="7358400" cy="337271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FF8F1B2-58FD-064C-AF3A-36184E0E8E24}"/>
                </a:ext>
              </a:extLst>
            </p:cNvPr>
            <p:cNvPicPr/>
            <p:nvPr/>
          </p:nvPicPr>
          <p:blipFill rotWithShape="1">
            <a:blip r:embed="rId2"/>
            <a:srcRect b="23635"/>
            <a:stretch/>
          </p:blipFill>
          <p:spPr>
            <a:xfrm>
              <a:off x="892800" y="536887"/>
              <a:ext cx="7358400" cy="3372713"/>
            </a:xfrm>
            <a:prstGeom prst="rect">
              <a:avLst/>
            </a:prstGeom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69EBBF4-582A-744D-A740-AFD9836A1F15}"/>
                </a:ext>
              </a:extLst>
            </p:cNvPr>
            <p:cNvSpPr/>
            <p:nvPr/>
          </p:nvSpPr>
          <p:spPr>
            <a:xfrm>
              <a:off x="4802399" y="3505500"/>
              <a:ext cx="801601" cy="332100"/>
            </a:xfrm>
            <a:prstGeom prst="ellipse">
              <a:avLst/>
            </a:prstGeom>
            <a:noFill/>
            <a:ln w="762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3B864E5-5BCA-7843-BBF7-D9590AC28C5C}"/>
                </a:ext>
              </a:extLst>
            </p:cNvPr>
            <p:cNvSpPr/>
            <p:nvPr/>
          </p:nvSpPr>
          <p:spPr>
            <a:xfrm>
              <a:off x="5668800" y="3505500"/>
              <a:ext cx="801601" cy="332100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5C42F83-F10C-0945-A07A-C6C8CCDB6D71}"/>
                </a:ext>
              </a:extLst>
            </p:cNvPr>
            <p:cNvSpPr/>
            <p:nvPr/>
          </p:nvSpPr>
          <p:spPr>
            <a:xfrm>
              <a:off x="6530401" y="3505500"/>
              <a:ext cx="801601" cy="332100"/>
            </a:xfrm>
            <a:prstGeom prst="ellipse">
              <a:avLst/>
            </a:prstGeom>
            <a:noFill/>
            <a:ln w="76200">
              <a:solidFill>
                <a:srgbClr val="00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19304046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11876-BFDD-084D-B58E-9A07A3C18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13" y="1043019"/>
            <a:ext cx="7772400" cy="697404"/>
          </a:xfrm>
        </p:spPr>
        <p:txBody>
          <a:bodyPr>
            <a:noAutofit/>
          </a:bodyPr>
          <a:lstStyle/>
          <a:p>
            <a:r>
              <a:rPr lang="en-US" dirty="0"/>
              <a:t>Questions?</a:t>
            </a:r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E86DC659-6F1F-5C47-B49E-225C1893F08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2442" y="1740423"/>
            <a:ext cx="4379116" cy="234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3603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55F97-7A1D-B047-BE50-7D31ED7F8B7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3820"/>
            <a:ext cx="9144000" cy="857250"/>
          </a:xfrm>
        </p:spPr>
        <p:txBody>
          <a:bodyPr>
            <a:normAutofit/>
          </a:bodyPr>
          <a:lstStyle/>
          <a:p>
            <a:r>
              <a:rPr lang="en-US" sz="4000" dirty="0"/>
              <a:t>HULK Hose</a:t>
            </a:r>
            <a:endParaRPr lang="en-US" sz="4000" dirty="0">
              <a:solidFill>
                <a:schemeClr val="tx2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A3D3A2-1576-8D4D-BF14-ABFAC6A402A2}"/>
              </a:ext>
            </a:extLst>
          </p:cNvPr>
          <p:cNvSpPr/>
          <p:nvPr/>
        </p:nvSpPr>
        <p:spPr>
          <a:xfrm>
            <a:off x="1110628" y="2225040"/>
            <a:ext cx="3496235" cy="18147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00">
              <a:spcBef>
                <a:spcPts val="750"/>
              </a:spcBef>
              <a:buClr>
                <a:schemeClr val="bg1"/>
              </a:buClr>
              <a:defRPr/>
            </a:pPr>
            <a:r>
              <a:rPr lang="en-US" dirty="0">
                <a:solidFill>
                  <a:schemeClr val="bg1"/>
                </a:solidFill>
              </a:rPr>
              <a:t>These are your primary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hoses which moves material from pump to gun.</a:t>
            </a:r>
          </a:p>
          <a:p>
            <a:pPr lvl="0" algn="ctr" defTabSz="685800">
              <a:spcBef>
                <a:spcPts val="750"/>
              </a:spcBef>
              <a:buClr>
                <a:schemeClr val="bg1"/>
              </a:buClr>
              <a:defRPr/>
            </a:pPr>
            <a:r>
              <a:rPr lang="en-US" dirty="0">
                <a:solidFill>
                  <a:schemeClr val="bg1"/>
                </a:solidFill>
              </a:rPr>
              <a:t>*Non-heated hoses are available.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4D2E014-D821-7C47-B931-9286EDFE5DA3}"/>
              </a:ext>
            </a:extLst>
          </p:cNvPr>
          <p:cNvSpPr/>
          <p:nvPr/>
        </p:nvSpPr>
        <p:spPr>
          <a:xfrm>
            <a:off x="1110628" y="864922"/>
            <a:ext cx="3496235" cy="127883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938" indent="9525" algn="ctr">
              <a:lnSpc>
                <a:spcPct val="90000"/>
              </a:lnSpc>
              <a:spcBef>
                <a:spcPct val="20000"/>
              </a:spcBef>
              <a:buClr>
                <a:srgbClr val="CC0000"/>
              </a:buClr>
            </a:pP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HULK</a:t>
            </a:r>
          </a:p>
          <a:p>
            <a:pPr marL="7938" indent="9525" algn="ctr">
              <a:lnSpc>
                <a:spcPct val="90000"/>
              </a:lnSpc>
              <a:spcBef>
                <a:spcPct val="20000"/>
              </a:spcBef>
              <a:buClr>
                <a:srgbClr val="CC0000"/>
              </a:buClr>
            </a:pP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Heated Hose Assembly </a:t>
            </a:r>
          </a:p>
          <a:p>
            <a:pPr marL="7938" indent="9525" algn="ctr">
              <a:lnSpc>
                <a:spcPct val="90000"/>
              </a:lnSpc>
              <a:spcBef>
                <a:spcPct val="20000"/>
              </a:spcBef>
              <a:buClr>
                <a:srgbClr val="CC0000"/>
              </a:buClr>
            </a:pPr>
            <a:r>
              <a:rPr 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(Recommended)</a:t>
            </a:r>
          </a:p>
        </p:txBody>
      </p:sp>
      <p:pic>
        <p:nvPicPr>
          <p:cNvPr id="11" name="Picture 10" descr="A picture containing sitting, bicycle, pair, person&#10;&#10;Description automatically generated">
            <a:extLst>
              <a:ext uri="{FF2B5EF4-FFF2-40B4-BE49-F238E27FC236}">
                <a16:creationId xmlns:a16="http://schemas.microsoft.com/office/drawing/2014/main" id="{A028B6F9-FAEB-6142-AD3A-C01D255659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6454" y="822950"/>
            <a:ext cx="2826178" cy="3772702"/>
          </a:xfrm>
          <a:prstGeom prst="rect">
            <a:avLst/>
          </a:prstGeom>
        </p:spPr>
      </p:pic>
      <p:sp>
        <p:nvSpPr>
          <p:cNvPr id="13" name="Arrow: Right 2">
            <a:extLst>
              <a:ext uri="{FF2B5EF4-FFF2-40B4-BE49-F238E27FC236}">
                <a16:creationId xmlns:a16="http://schemas.microsoft.com/office/drawing/2014/main" id="{90181A49-E087-B245-99F9-1DE1F7721ECF}"/>
              </a:ext>
            </a:extLst>
          </p:cNvPr>
          <p:cNvSpPr/>
          <p:nvPr/>
        </p:nvSpPr>
        <p:spPr>
          <a:xfrm>
            <a:off x="4785280" y="1945789"/>
            <a:ext cx="1166400" cy="486133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/>
              <a:t>Heated Hose</a:t>
            </a:r>
          </a:p>
        </p:txBody>
      </p:sp>
    </p:spTree>
    <p:extLst>
      <p:ext uri="{BB962C8B-B14F-4D97-AF65-F5344CB8AC3E}">
        <p14:creationId xmlns:p14="http://schemas.microsoft.com/office/powerpoint/2010/main" val="30930944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813E1-CB4A-054B-AC24-5DDD2859F06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144000" cy="857250"/>
          </a:xfrm>
        </p:spPr>
        <p:txBody>
          <a:bodyPr>
            <a:normAutofit/>
          </a:bodyPr>
          <a:lstStyle/>
          <a:p>
            <a:r>
              <a:rPr lang="en-US" sz="4000" dirty="0"/>
              <a:t>Gun Options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69AFBDC-78DC-DD4E-98D1-14D90B4D83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4244764"/>
              </p:ext>
            </p:extLst>
          </p:nvPr>
        </p:nvGraphicFramePr>
        <p:xfrm>
          <a:off x="913269" y="1444266"/>
          <a:ext cx="7450800" cy="13551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5108">
                  <a:extLst>
                    <a:ext uri="{9D8B030D-6E8A-4147-A177-3AD203B41FA5}">
                      <a16:colId xmlns:a16="http://schemas.microsoft.com/office/drawing/2014/main" val="1131068608"/>
                    </a:ext>
                  </a:extLst>
                </a:gridCol>
                <a:gridCol w="1888564">
                  <a:extLst>
                    <a:ext uri="{9D8B030D-6E8A-4147-A177-3AD203B41FA5}">
                      <a16:colId xmlns:a16="http://schemas.microsoft.com/office/drawing/2014/main" val="2932621958"/>
                    </a:ext>
                  </a:extLst>
                </a:gridCol>
                <a:gridCol w="1888564">
                  <a:extLst>
                    <a:ext uri="{9D8B030D-6E8A-4147-A177-3AD203B41FA5}">
                      <a16:colId xmlns:a16="http://schemas.microsoft.com/office/drawing/2014/main" val="1484206564"/>
                    </a:ext>
                  </a:extLst>
                </a:gridCol>
                <a:gridCol w="1888564">
                  <a:extLst>
                    <a:ext uri="{9D8B030D-6E8A-4147-A177-3AD203B41FA5}">
                      <a16:colId xmlns:a16="http://schemas.microsoft.com/office/drawing/2014/main" val="955492044"/>
                    </a:ext>
                  </a:extLst>
                </a:gridCol>
              </a:tblGrid>
              <a:tr h="922416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Gun Options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Bead Application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Splatter Application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Air Purge Feature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07618447"/>
                  </a:ext>
                </a:extLst>
              </a:tr>
              <a:tr h="432751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HULK Gun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X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X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X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8548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63429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D4F08-3B75-B644-BC90-55922A4AC7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406502"/>
            <a:ext cx="7772400" cy="811445"/>
          </a:xfrm>
        </p:spPr>
        <p:txBody>
          <a:bodyPr/>
          <a:lstStyle/>
          <a:p>
            <a:r>
              <a:rPr lang="en-US" dirty="0"/>
              <a:t>HULK Setup</a:t>
            </a:r>
          </a:p>
        </p:txBody>
      </p:sp>
    </p:spTree>
    <p:extLst>
      <p:ext uri="{BB962C8B-B14F-4D97-AF65-F5344CB8AC3E}">
        <p14:creationId xmlns:p14="http://schemas.microsoft.com/office/powerpoint/2010/main" val="34648969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FAE7C94-6D9F-284F-9BA7-938607DCEE9C}"/>
              </a:ext>
            </a:extLst>
          </p:cNvPr>
          <p:cNvSpPr/>
          <p:nvPr/>
        </p:nvSpPr>
        <p:spPr>
          <a:xfrm>
            <a:off x="5656728" y="1"/>
            <a:ext cx="3254187" cy="49100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7FC79D-9AB6-5446-B810-0C125DF5843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88467"/>
            <a:ext cx="5656263" cy="857250"/>
          </a:xfrm>
        </p:spPr>
        <p:txBody>
          <a:bodyPr>
            <a:noAutofit/>
          </a:bodyPr>
          <a:lstStyle/>
          <a:p>
            <a:r>
              <a:rPr lang="en-US" sz="3600" dirty="0"/>
              <a:t>Brand New HULK Setup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3FE3C79-3B2F-0049-895A-2FBD508235A9}"/>
              </a:ext>
            </a:extLst>
          </p:cNvPr>
          <p:cNvGrpSpPr/>
          <p:nvPr/>
        </p:nvGrpSpPr>
        <p:grpSpPr>
          <a:xfrm>
            <a:off x="344639" y="1129929"/>
            <a:ext cx="5312089" cy="1340274"/>
            <a:chOff x="739832" y="1083975"/>
            <a:chExt cx="3390102" cy="85534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6A79E65-A12B-124D-9BFE-B4E78D8BAD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77821" y="1083975"/>
              <a:ext cx="2952113" cy="85534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57200" rIns="91440" rtlCol="0" anchor="ctr"/>
            <a:lstStyle/>
            <a:p>
              <a:pPr marL="404812" lvl="1"/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Follow the steps listed under “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Flexible FAST Drum Setup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.” This would include: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495DD69-CB8B-4448-9237-A50F12CEFC5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9832" y="1084927"/>
              <a:ext cx="854393" cy="85439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FFEFB05-53BF-F14C-ABAD-13DA0376AD46}"/>
                </a:ext>
              </a:extLst>
            </p:cNvPr>
            <p:cNvSpPr txBox="1"/>
            <p:nvPr/>
          </p:nvSpPr>
          <p:spPr>
            <a:xfrm>
              <a:off x="748797" y="1169930"/>
              <a:ext cx="845428" cy="697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500" b="1" dirty="0">
                  <a:solidFill>
                    <a:schemeClr val="tx2"/>
                  </a:solidFill>
                </a:rPr>
                <a:t>1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1ECD014A-33CC-7D4B-B370-5C5976D94E01}"/>
              </a:ext>
            </a:extLst>
          </p:cNvPr>
          <p:cNvSpPr txBox="1"/>
          <p:nvPr/>
        </p:nvSpPr>
        <p:spPr>
          <a:xfrm>
            <a:off x="1821033" y="2673298"/>
            <a:ext cx="396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b="1" dirty="0"/>
              <a:t>Opening the drums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b="1" dirty="0"/>
              <a:t>Inserting the fluid draw tubes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b="1" dirty="0"/>
              <a:t>Installing desiccant driers</a:t>
            </a:r>
          </a:p>
        </p:txBody>
      </p:sp>
      <p:pic>
        <p:nvPicPr>
          <p:cNvPr id="16" name="Picture 15" descr="A can of soda&#10;&#10;Description automatically generated">
            <a:extLst>
              <a:ext uri="{FF2B5EF4-FFF2-40B4-BE49-F238E27FC236}">
                <a16:creationId xmlns:a16="http://schemas.microsoft.com/office/drawing/2014/main" id="{2BECDDD3-FEC2-AD46-8B8C-83F1E842DE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46" t="10088" r="18233" b="9269"/>
          <a:stretch/>
        </p:blipFill>
        <p:spPr>
          <a:xfrm>
            <a:off x="5656263" y="998960"/>
            <a:ext cx="3254187" cy="2838443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123344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orp 2">
      <a:dk1>
        <a:srgbClr val="404140"/>
      </a:dk1>
      <a:lt1>
        <a:srgbClr val="FFFFFF"/>
      </a:lt1>
      <a:dk2>
        <a:srgbClr val="0D4787"/>
      </a:dk2>
      <a:lt2>
        <a:srgbClr val="898A89"/>
      </a:lt2>
      <a:accent1>
        <a:srgbClr val="04244C"/>
      </a:accent1>
      <a:accent2>
        <a:srgbClr val="0F3C74"/>
      </a:accent2>
      <a:accent3>
        <a:srgbClr val="0C65A2"/>
      </a:accent3>
      <a:accent4>
        <a:srgbClr val="0F5486"/>
      </a:accent4>
      <a:accent5>
        <a:srgbClr val="B4B4B3"/>
      </a:accent5>
      <a:accent6>
        <a:srgbClr val="D6D7D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Corp 2">
      <a:dk1>
        <a:srgbClr val="404140"/>
      </a:dk1>
      <a:lt1>
        <a:srgbClr val="FFFFFF"/>
      </a:lt1>
      <a:dk2>
        <a:srgbClr val="0D4787"/>
      </a:dk2>
      <a:lt2>
        <a:srgbClr val="898A89"/>
      </a:lt2>
      <a:accent1>
        <a:srgbClr val="04244C"/>
      </a:accent1>
      <a:accent2>
        <a:srgbClr val="0F3C74"/>
      </a:accent2>
      <a:accent3>
        <a:srgbClr val="0C65A2"/>
      </a:accent3>
      <a:accent4>
        <a:srgbClr val="0F5486"/>
      </a:accent4>
      <a:accent5>
        <a:srgbClr val="B4B4B3"/>
      </a:accent5>
      <a:accent6>
        <a:srgbClr val="D6D7D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8837</TotalTime>
  <Words>2224</Words>
  <Application>Microsoft Macintosh PowerPoint</Application>
  <PresentationFormat>On-screen Show (16:9)</PresentationFormat>
  <Paragraphs>342</Paragraphs>
  <Slides>57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57</vt:i4>
      </vt:variant>
    </vt:vector>
  </HeadingPairs>
  <TitlesOfParts>
    <vt:vector size="62" baseType="lpstr">
      <vt:lpstr>Arial</vt:lpstr>
      <vt:lpstr>Calibri</vt:lpstr>
      <vt:lpstr>Wingdings</vt:lpstr>
      <vt:lpstr>Office Theme</vt:lpstr>
      <vt:lpstr>1_Office Theme</vt:lpstr>
      <vt:lpstr>HULK</vt:lpstr>
      <vt:lpstr>PowerPoint Presentation</vt:lpstr>
      <vt:lpstr>Basic Functions</vt:lpstr>
      <vt:lpstr>HULK Cart</vt:lpstr>
      <vt:lpstr>Suction Tubes</vt:lpstr>
      <vt:lpstr>HULK Hose</vt:lpstr>
      <vt:lpstr>Gun Options</vt:lpstr>
      <vt:lpstr>HULK Setup</vt:lpstr>
      <vt:lpstr>Brand New HULK Setup</vt:lpstr>
      <vt:lpstr>PowerPoint Presentation</vt:lpstr>
      <vt:lpstr>PowerPoint Presentation</vt:lpstr>
      <vt:lpstr>Brand New HULK Setup</vt:lpstr>
      <vt:lpstr>Flexible FAST  Drum Setup</vt:lpstr>
      <vt:lpstr>Flexible FAST  Drum Setup</vt:lpstr>
      <vt:lpstr>Material Temperature</vt:lpstr>
      <vt:lpstr>Flexible FAST Drum Setup</vt:lpstr>
      <vt:lpstr>Flexible FAST  Drum Setup</vt:lpstr>
      <vt:lpstr>Flexible FAST  Drum Setup</vt:lpstr>
      <vt:lpstr>Changing Drums</vt:lpstr>
      <vt:lpstr>Switching out Flexible FAST Drums</vt:lpstr>
      <vt:lpstr>Switching out Flexible FAST Drums</vt:lpstr>
      <vt:lpstr>Startup and Dispensing</vt:lpstr>
      <vt:lpstr>Daily Startup and Dispensing Procedures</vt:lpstr>
      <vt:lpstr>PowerPoint Presentation</vt:lpstr>
      <vt:lpstr>Daily Startup and Dispensing Procedures</vt:lpstr>
      <vt:lpstr>PowerPoint Presentation</vt:lpstr>
      <vt:lpstr>Bead Application</vt:lpstr>
      <vt:lpstr>PowerPoint Presentation</vt:lpstr>
      <vt:lpstr>PowerPoint Presentation</vt:lpstr>
      <vt:lpstr>PowerPoint Presentation</vt:lpstr>
      <vt:lpstr>PowerPoint Presentation</vt:lpstr>
      <vt:lpstr>Splatter Application</vt:lpstr>
      <vt:lpstr>PowerPoint Presentation</vt:lpstr>
      <vt:lpstr>PowerPoint Presentation</vt:lpstr>
      <vt:lpstr>PowerPoint Presentation</vt:lpstr>
      <vt:lpstr>Short-Term Shutdown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Long-Term Shutdown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Prevention and Troubleshooting</vt:lpstr>
      <vt:lpstr>Prevention</vt:lpstr>
      <vt:lpstr>Troubleshooting Tips</vt:lpstr>
      <vt:lpstr>Adhesive Cost Savings  with the HULK</vt:lpstr>
      <vt:lpstr>PowerPoint Presentation</vt:lpstr>
      <vt:lpstr>PowerPoint Presentation</vt:lpstr>
      <vt:lpstr>PowerPoint Presentation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Vanessa Carty</dc:creator>
  <cp:lastModifiedBy>Vanessa Wright</cp:lastModifiedBy>
  <cp:revision>524</cp:revision>
  <cp:lastPrinted>2018-03-12T19:49:53Z</cp:lastPrinted>
  <dcterms:created xsi:type="dcterms:W3CDTF">2012-11-15T20:58:16Z</dcterms:created>
  <dcterms:modified xsi:type="dcterms:W3CDTF">2021-02-18T15:42:00Z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89c03519-5d61-4127-beb8-4aed61f547a0_Enabled">
    <vt:lpwstr>true</vt:lpwstr>
  </property>
  <property fmtid="{D5CDD505-2E9C-101B-9397-08002B2CF9AE}" pid="3" name="MSIP_Label_89c03519-5d61-4127-beb8-4aed61f547a0_SetDate">
    <vt:lpwstr>2020-08-26T14:49:18Z</vt:lpwstr>
  </property>
  <property fmtid="{D5CDD505-2E9C-101B-9397-08002B2CF9AE}" pid="4" name="MSIP_Label_89c03519-5d61-4127-beb8-4aed61f547a0_Method">
    <vt:lpwstr>Standard</vt:lpwstr>
  </property>
  <property fmtid="{D5CDD505-2E9C-101B-9397-08002B2CF9AE}" pid="5" name="MSIP_Label_89c03519-5d61-4127-beb8-4aed61f547a0_Name">
    <vt:lpwstr>89c03519-5d61-4127-beb8-4aed61f547a0</vt:lpwstr>
  </property>
  <property fmtid="{D5CDD505-2E9C-101B-9397-08002B2CF9AE}" pid="6" name="MSIP_Label_89c03519-5d61-4127-beb8-4aed61f547a0_SiteId">
    <vt:lpwstr>1bb2a1bc-cc03-4ed9-a189-1f05216d70f4</vt:lpwstr>
  </property>
  <property fmtid="{D5CDD505-2E9C-101B-9397-08002B2CF9AE}" pid="7" name="MSIP_Label_89c03519-5d61-4127-beb8-4aed61f547a0_ActionId">
    <vt:lpwstr>31dc7f6e-716d-4130-b7e2-39af2e566810</vt:lpwstr>
  </property>
  <property fmtid="{D5CDD505-2E9C-101B-9397-08002B2CF9AE}" pid="8" name="MSIP_Label_89c03519-5d61-4127-beb8-4aed61f547a0_ContentBits">
    <vt:lpwstr>0</vt:lpwstr>
  </property>
</Properties>
</file>