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48" r:id="rId2"/>
    <p:sldId id="259" r:id="rId3"/>
    <p:sldId id="260" r:id="rId4"/>
    <p:sldId id="261" r:id="rId5"/>
    <p:sldId id="263" r:id="rId6"/>
    <p:sldId id="264" r:id="rId7"/>
    <p:sldId id="265" r:id="rId8"/>
    <p:sldId id="349" r:id="rId9"/>
    <p:sldId id="268" r:id="rId10"/>
    <p:sldId id="323" r:id="rId11"/>
    <p:sldId id="324" r:id="rId12"/>
    <p:sldId id="325" r:id="rId13"/>
    <p:sldId id="350" r:id="rId14"/>
    <p:sldId id="271" r:id="rId15"/>
    <p:sldId id="272" r:id="rId16"/>
    <p:sldId id="284" r:id="rId17"/>
    <p:sldId id="326" r:id="rId18"/>
    <p:sldId id="327" r:id="rId19"/>
    <p:sldId id="351" r:id="rId20"/>
    <p:sldId id="328" r:id="rId21"/>
    <p:sldId id="329" r:id="rId22"/>
    <p:sldId id="352" r:id="rId23"/>
    <p:sldId id="288" r:id="rId24"/>
    <p:sldId id="330" r:id="rId25"/>
    <p:sldId id="331" r:id="rId26"/>
    <p:sldId id="332" r:id="rId27"/>
    <p:sldId id="291" r:id="rId28"/>
    <p:sldId id="292" r:id="rId29"/>
    <p:sldId id="293" r:id="rId30"/>
    <p:sldId id="333" r:id="rId31"/>
    <p:sldId id="334" r:id="rId32"/>
    <p:sldId id="294" r:id="rId33"/>
    <p:sldId id="335" r:id="rId34"/>
    <p:sldId id="297" r:id="rId35"/>
    <p:sldId id="336" r:id="rId36"/>
    <p:sldId id="353" r:id="rId37"/>
    <p:sldId id="301" r:id="rId38"/>
    <p:sldId id="337" r:id="rId39"/>
    <p:sldId id="300" r:id="rId40"/>
    <p:sldId id="338" r:id="rId41"/>
    <p:sldId id="339" r:id="rId42"/>
    <p:sldId id="354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55" r:id="rId51"/>
    <p:sldId id="315" r:id="rId52"/>
    <p:sldId id="316" r:id="rId53"/>
    <p:sldId id="356" r:id="rId54"/>
    <p:sldId id="318" r:id="rId55"/>
    <p:sldId id="319" r:id="rId56"/>
    <p:sldId id="347" r:id="rId57"/>
    <p:sldId id="321" r:id="rId5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ard, Mindy" initials="HM" lastIdx="2" clrIdx="0">
    <p:extLst>
      <p:ext uri="{19B8F6BF-5375-455C-9EA6-DF929625EA0E}">
        <p15:presenceInfo xmlns:p15="http://schemas.microsoft.com/office/powerpoint/2012/main" userId="S-1-5-21-1582977461-2358393535-331164115-1999" providerId="AD"/>
      </p:ext>
    </p:extLst>
  </p:cmAuthor>
  <p:cmAuthor id="2" name="Calaman, Brian" initials="CB [2]" lastIdx="2" clrIdx="1">
    <p:extLst>
      <p:ext uri="{19B8F6BF-5375-455C-9EA6-DF929625EA0E}">
        <p15:presenceInfo xmlns:p15="http://schemas.microsoft.com/office/powerpoint/2012/main" userId="OhOrMBd7uvL8oYXWFmBLah7apoImLRxTDXrMAH+TP2o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6E7"/>
    <a:srgbClr val="003591"/>
    <a:srgbClr val="626366"/>
    <a:srgbClr val="FEC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6667" autoAdjust="0"/>
  </p:normalViewPr>
  <p:slideViewPr>
    <p:cSldViewPr snapToGrid="0">
      <p:cViewPr varScale="1">
        <p:scale>
          <a:sx n="106" d="100"/>
          <a:sy n="106" d="100"/>
        </p:scale>
        <p:origin x="1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16A21-4B1A-478E-9E49-27CACFB4D6BF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E972D-8E43-454C-B6ED-4513DDD76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34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F4744D-A0F1-4FD5-A510-0CF3AE34E0BF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ED14F0-E911-4210-BE65-B74457BFE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10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2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48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8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23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23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08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1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27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2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27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87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01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03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6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28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07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07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05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74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4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02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77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95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6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69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17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6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5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36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0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2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/>
          <a:stretch/>
        </p:blipFill>
        <p:spPr>
          <a:xfrm>
            <a:off x="0" y="0"/>
            <a:ext cx="12192000" cy="6912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29697"/>
            <a:ext cx="121920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5051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53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t="-116" r="477"/>
          <a:stretch/>
        </p:blipFill>
        <p:spPr>
          <a:xfrm>
            <a:off x="-7952" y="-23855"/>
            <a:ext cx="12189351" cy="692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6B01-7F11-004B-9420-2C9FD1D2C8CE}" type="datetimeFigureOut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2538-8EF3-C841-BAC8-33D28BEBB0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8F41F-0C77-2B4F-93A7-0EC0AD1DB992}"/>
              </a:ext>
            </a:extLst>
          </p:cNvPr>
          <p:cNvSpPr/>
          <p:nvPr userDrawn="1"/>
        </p:nvSpPr>
        <p:spPr>
          <a:xfrm>
            <a:off x="159488" y="180753"/>
            <a:ext cx="2690038" cy="659219"/>
          </a:xfrm>
          <a:prstGeom prst="rect">
            <a:avLst/>
          </a:prstGeom>
          <a:solidFill>
            <a:srgbClr val="626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3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40FD6E-A905-5446-A486-808189618E1F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8517F0-0FFE-5D4D-B1BD-E2E574AA8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41" y="5364480"/>
            <a:ext cx="2495123" cy="13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0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81A6CC9-B8A1-1944-8936-8759376F7BC3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896" y="6184062"/>
            <a:ext cx="3129280" cy="365125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4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608199"/>
            <a:ext cx="10363200" cy="4773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800" b="1" cap="none">
                <a:solidFill>
                  <a:srgbClr val="0050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91632"/>
            <a:ext cx="10363200" cy="45495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25FD079-BB95-B24C-882E-5966EC8820D5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4896" y="6184062"/>
            <a:ext cx="3129280" cy="365125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2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ersico PPT Template-Footer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07481"/>
            <a:ext cx="12181399" cy="3533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31449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84846"/>
            <a:ext cx="10972800" cy="238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36B01-7F11-004B-9420-2C9FD1D2C8CE}" type="datetimeFigureOut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12538-8EF3-C841-BAC8-33D28BEBB0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t="-116" r="477"/>
          <a:stretch/>
        </p:blipFill>
        <p:spPr>
          <a:xfrm>
            <a:off x="1" y="-19340"/>
            <a:ext cx="12181399" cy="6916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B8903E-E353-584A-8D39-A70D2A6438DF}"/>
              </a:ext>
            </a:extLst>
          </p:cNvPr>
          <p:cNvSpPr/>
          <p:nvPr userDrawn="1"/>
        </p:nvSpPr>
        <p:spPr>
          <a:xfrm>
            <a:off x="159488" y="180753"/>
            <a:ext cx="2690038" cy="659219"/>
          </a:xfrm>
          <a:prstGeom prst="rect">
            <a:avLst/>
          </a:prstGeom>
          <a:solidFill>
            <a:srgbClr val="626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69" r:id="rId5"/>
  </p:sldLayoutIdLst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404042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FFC324"/>
        </a:buClr>
        <a:buFont typeface="Arial"/>
        <a:buChar char="•"/>
        <a:defRPr sz="3200" kern="1200">
          <a:solidFill>
            <a:srgbClr val="404042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FC324"/>
        </a:buClr>
        <a:buFont typeface="Arial"/>
        <a:buChar char="–"/>
        <a:defRPr sz="2800" kern="1200">
          <a:solidFill>
            <a:srgbClr val="404042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FC324"/>
        </a:buClr>
        <a:buFont typeface="Arial"/>
        <a:buChar char="•"/>
        <a:defRPr sz="2400" kern="1200">
          <a:solidFill>
            <a:srgbClr val="404042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FC324"/>
        </a:buClr>
        <a:buFont typeface="Arial"/>
        <a:buChar char="–"/>
        <a:defRPr sz="2000" kern="1200">
          <a:solidFill>
            <a:srgbClr val="404042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FC324"/>
        </a:buClr>
        <a:buFont typeface="Arial"/>
        <a:buChar char="»"/>
        <a:defRPr sz="2000" kern="1200">
          <a:solidFill>
            <a:srgbClr val="404042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73C06D-B2E8-C742-B470-5123935AA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82526"/>
            <a:ext cx="12192000" cy="772817"/>
          </a:xfrm>
        </p:spPr>
        <p:txBody>
          <a:bodyPr/>
          <a:lstStyle/>
          <a:p>
            <a:r>
              <a:rPr lang="en-US" dirty="0"/>
              <a:t>HULK</a:t>
            </a:r>
            <a:endParaRPr lang="en-US" b="0" baseline="30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E511A9B-ED23-8544-904A-4ADC82892099}"/>
              </a:ext>
            </a:extLst>
          </p:cNvPr>
          <p:cNvSpPr txBox="1">
            <a:spLocks/>
          </p:cNvSpPr>
          <p:nvPr/>
        </p:nvSpPr>
        <p:spPr>
          <a:xfrm>
            <a:off x="0" y="5555343"/>
            <a:ext cx="12192000" cy="58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FFC324"/>
              </a:buClr>
              <a:buFont typeface="Arial"/>
              <a:buChar char="•"/>
              <a:defRPr sz="3200" kern="1200">
                <a:solidFill>
                  <a:srgbClr val="404042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FFC324"/>
              </a:buClr>
              <a:buFont typeface="Arial"/>
              <a:buChar char="–"/>
              <a:defRPr sz="2800" kern="1200">
                <a:solidFill>
                  <a:srgbClr val="404042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FFC324"/>
              </a:buClr>
              <a:buFont typeface="Arial"/>
              <a:buChar char="•"/>
              <a:defRPr sz="2400" kern="1200">
                <a:solidFill>
                  <a:srgbClr val="404042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FFC324"/>
              </a:buClr>
              <a:buFont typeface="Arial"/>
              <a:buChar char="–"/>
              <a:defRPr sz="2000" kern="1200">
                <a:solidFill>
                  <a:srgbClr val="404042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FFC324"/>
              </a:buClr>
              <a:buFont typeface="Arial"/>
              <a:buChar char="»"/>
              <a:defRPr sz="2000" kern="1200">
                <a:solidFill>
                  <a:srgbClr val="404042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>
                <a:solidFill>
                  <a:schemeClr val="bg2"/>
                </a:solidFill>
              </a:rPr>
              <a:t>Equipment Overview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0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30750" y="1245611"/>
            <a:ext cx="7111553" cy="1425904"/>
            <a:chOff x="726062" y="1027506"/>
            <a:chExt cx="3403872" cy="6824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Attach the air hose between HULK machine and air compressor.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46582" y="2638987"/>
            <a:ext cx="7095721" cy="1425904"/>
            <a:chOff x="733640" y="1019928"/>
            <a:chExt cx="3396294" cy="6824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up the air compressor.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048190"/>
            <a:ext cx="7095721" cy="1425904"/>
            <a:chOff x="733640" y="1019928"/>
            <a:chExt cx="3396294" cy="6824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 recirculation block and ensure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fittings are tight, secure, and absent 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fluid or air leaks.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700BA-7698-5447-B2F5-62C0406C97AC}"/>
              </a:ext>
            </a:extLst>
          </p:cNvPr>
          <p:cNvSpPr txBox="1">
            <a:spLocks/>
          </p:cNvSpPr>
          <p:nvPr/>
        </p:nvSpPr>
        <p:spPr>
          <a:xfrm>
            <a:off x="1" y="25128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Brand New HULK Setup</a:t>
            </a:r>
          </a:p>
        </p:txBody>
      </p:sp>
      <p:pic>
        <p:nvPicPr>
          <p:cNvPr id="21" name="Picture 20" descr="A picture containing building, person, hand, person&#10;&#10;Description automatically generated">
            <a:extLst>
              <a:ext uri="{FF2B5EF4-FFF2-40B4-BE49-F238E27FC236}">
                <a16:creationId xmlns:a16="http://schemas.microsoft.com/office/drawing/2014/main" id="{20B6078B-5955-C34E-A8EB-1B4E6C459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620" y="388944"/>
            <a:ext cx="4326600" cy="576879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088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30750" y="1245611"/>
            <a:ext cx="7111553" cy="1425904"/>
            <a:chOff x="726062" y="1027506"/>
            <a:chExt cx="3403872" cy="6824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Tighten pump packing.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46582" y="2638987"/>
            <a:ext cx="7095721" cy="1425904"/>
            <a:chOff x="733640" y="1019928"/>
            <a:chExt cx="3396294" cy="6824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 both ends of recirculation block into an empty trash receptacle.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048190"/>
            <a:ext cx="7095721" cy="1425904"/>
            <a:chOff x="733640" y="1019928"/>
            <a:chExt cx="3396294" cy="6824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manifold shutoff valves.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700BA-7698-5447-B2F5-62C0406C97AC}"/>
              </a:ext>
            </a:extLst>
          </p:cNvPr>
          <p:cNvSpPr txBox="1">
            <a:spLocks/>
          </p:cNvSpPr>
          <p:nvPr/>
        </p:nvSpPr>
        <p:spPr>
          <a:xfrm>
            <a:off x="1" y="25128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Brand New HULK Setup</a:t>
            </a:r>
          </a:p>
        </p:txBody>
      </p:sp>
      <p:pic>
        <p:nvPicPr>
          <p:cNvPr id="21" name="Picture 20" descr="A picture containing building, person, hand, person&#10;&#10;Description automatically generated">
            <a:extLst>
              <a:ext uri="{FF2B5EF4-FFF2-40B4-BE49-F238E27FC236}">
                <a16:creationId xmlns:a16="http://schemas.microsoft.com/office/drawing/2014/main" id="{20B6078B-5955-C34E-A8EB-1B4E6C459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620" y="388944"/>
            <a:ext cx="4326600" cy="576879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685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683933"/>
            <a:ext cx="4519084" cy="1143000"/>
          </a:xfrm>
        </p:spPr>
        <p:txBody>
          <a:bodyPr>
            <a:noAutofit/>
          </a:bodyPr>
          <a:lstStyle/>
          <a:p>
            <a:r>
              <a:rPr lang="en-US" sz="4800" dirty="0"/>
              <a:t>Brand New HULK Setup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4518448" y="1649020"/>
            <a:ext cx="7673552" cy="1003284"/>
            <a:chOff x="739832" y="1083974"/>
            <a:chExt cx="5755164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 the material flow through the entire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hose assembly until there is continuous flow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no air pockets.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4518448" y="529232"/>
            <a:ext cx="7673552" cy="1003284"/>
            <a:chOff x="739832" y="1083974"/>
            <a:chExt cx="5755164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Slowly raise air regulator until machine begins to cycle (low pressure).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933FCF-DFAF-5D4D-8907-54F9A158C97F}"/>
              </a:ext>
            </a:extLst>
          </p:cNvPr>
          <p:cNvGrpSpPr/>
          <p:nvPr/>
        </p:nvGrpSpPr>
        <p:grpSpPr>
          <a:xfrm>
            <a:off x="4518448" y="2768808"/>
            <a:ext cx="7673552" cy="1003284"/>
            <a:chOff x="739832" y="1083974"/>
            <a:chExt cx="5755164" cy="7524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3AEC8C-D68C-7043-94DE-B7BEC09AF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air regulator to 0psi.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F967CC-01B1-204A-B4D7-E879A3591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8A6BCB-7DD3-1E49-A8F2-8BFF8423EE7D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B67DE81-6E8E-C744-855E-52285141BAEC}"/>
              </a:ext>
            </a:extLst>
          </p:cNvPr>
          <p:cNvGrpSpPr/>
          <p:nvPr/>
        </p:nvGrpSpPr>
        <p:grpSpPr>
          <a:xfrm>
            <a:off x="4518448" y="3888596"/>
            <a:ext cx="7673552" cy="1003284"/>
            <a:chOff x="739832" y="1083974"/>
            <a:chExt cx="5755164" cy="75246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39F18-0D27-7D46-BF5B-0577EBC59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7F7A8AE-8FD2-FD46-B18E-5D88A5C83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D4F437-B6EF-7C4F-B49F-06C1043FF6DE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E7E02B1-42E8-0D44-8781-E49394566D79}"/>
              </a:ext>
            </a:extLst>
          </p:cNvPr>
          <p:cNvGrpSpPr/>
          <p:nvPr/>
        </p:nvGrpSpPr>
        <p:grpSpPr>
          <a:xfrm>
            <a:off x="4518448" y="5008382"/>
            <a:ext cx="7673552" cy="1003284"/>
            <a:chOff x="739832" y="1083974"/>
            <a:chExt cx="5755164" cy="7524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B59FC1-4560-3C40-8433-E22E5E462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recirculation block.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535B196-67A9-5C41-963D-299511803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ED3B9F-E32F-3A42-AF47-DBEA4A928F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68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D30F-E8AA-334A-9D28-38B92B8EC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Flexible DASH </a:t>
            </a:r>
            <a:br>
              <a:rPr lang="en-US" dirty="0"/>
            </a:br>
            <a:r>
              <a:rPr lang="en-US" dirty="0"/>
              <a:t>Drum Setup</a:t>
            </a:r>
          </a:p>
        </p:txBody>
      </p:sp>
    </p:spTree>
    <p:extLst>
      <p:ext uri="{BB962C8B-B14F-4D97-AF65-F5344CB8AC3E}">
        <p14:creationId xmlns:p14="http://schemas.microsoft.com/office/powerpoint/2010/main" val="105935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683684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Flexible DASH </a:t>
            </a:r>
            <a:br>
              <a:rPr lang="en-US" sz="4800" dirty="0"/>
            </a:br>
            <a:r>
              <a:rPr lang="en-US" sz="48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4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 drums “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on the correct sides of the machine. Color-coded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labels are placed on each storage tube located on each side of the machine.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2428045" y="4415760"/>
            <a:ext cx="473814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33" b="1" dirty="0"/>
              <a:t>NOTE: </a:t>
            </a:r>
            <a:r>
              <a:rPr lang="en-US" sz="2133" dirty="0"/>
              <a:t>15-Gallon Drums can be placed directly on the HULK’s drum rack if desired.</a:t>
            </a:r>
          </a:p>
        </p:txBody>
      </p:sp>
      <p:pic>
        <p:nvPicPr>
          <p:cNvPr id="13" name="Picture 12" descr="A picture containing indoor, sitting, blue, black&#10;&#10;Description automatically generated">
            <a:extLst>
              <a:ext uri="{FF2B5EF4-FFF2-40B4-BE49-F238E27FC236}">
                <a16:creationId xmlns:a16="http://schemas.microsoft.com/office/drawing/2014/main" id="{281FECF5-A5AD-634E-812C-8A01E17D4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415" y="2799739"/>
            <a:ext cx="4320805" cy="374694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Picture 11" descr="A picture containing indoor, sitting, table, plastic&#10;&#10;Description automatically generated">
            <a:extLst>
              <a:ext uri="{FF2B5EF4-FFF2-40B4-BE49-F238E27FC236}">
                <a16:creationId xmlns:a16="http://schemas.microsoft.com/office/drawing/2014/main" id="{1162CFE1-CFEC-7A4A-8652-BCEDE3A65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415" y="0"/>
            <a:ext cx="4320805" cy="3240603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837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875B-DF43-904F-B228-AEB94115B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6184"/>
            <a:ext cx="121920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Material Temperature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C0E141-6828-0746-90CE-5A37A8A2DCF9}"/>
              </a:ext>
            </a:extLst>
          </p:cNvPr>
          <p:cNvSpPr txBox="1">
            <a:spLocks/>
          </p:cNvSpPr>
          <p:nvPr/>
        </p:nvSpPr>
        <p:spPr>
          <a:xfrm>
            <a:off x="6096000" y="2031137"/>
            <a:ext cx="5035275" cy="3185209"/>
          </a:xfrm>
          <a:prstGeom prst="rect">
            <a:avLst/>
          </a:prstGeom>
          <a:solidFill>
            <a:schemeClr val="tx2"/>
          </a:solidFill>
        </p:spPr>
        <p:txBody>
          <a:bodyPr vert="horz" lIns="365760" tIns="0" rIns="365760" bIns="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Material temperature for Flexible DASH adhesive must be at least </a:t>
            </a:r>
            <a:r>
              <a:rPr lang="en-US" sz="3200" b="1" dirty="0"/>
              <a:t>70°F </a:t>
            </a:r>
            <a:r>
              <a:rPr lang="en-US" sz="3200" dirty="0"/>
              <a:t>for proper application to occur.</a:t>
            </a:r>
            <a:endParaRPr lang="en-US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1C6C7B-5DBD-5740-98E8-E221278C3DB4}"/>
              </a:ext>
            </a:extLst>
          </p:cNvPr>
          <p:cNvGrpSpPr/>
          <p:nvPr/>
        </p:nvGrpSpPr>
        <p:grpSpPr>
          <a:xfrm>
            <a:off x="452115" y="1604459"/>
            <a:ext cx="5049708" cy="4158718"/>
            <a:chOff x="0" y="1570496"/>
            <a:chExt cx="4533708" cy="3595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C17323-8810-DE4C-8503-6B888C0AC0D1}"/>
                </a:ext>
              </a:extLst>
            </p:cNvPr>
            <p:cNvGrpSpPr/>
            <p:nvPr/>
          </p:nvGrpSpPr>
          <p:grpSpPr>
            <a:xfrm>
              <a:off x="2724485" y="1570496"/>
              <a:ext cx="186043" cy="3570669"/>
              <a:chOff x="4572000" y="679450"/>
              <a:chExt cx="186043" cy="357066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19AA1F9-70A1-D54C-A1EC-901CC7D5705E}"/>
                  </a:ext>
                </a:extLst>
              </p:cNvPr>
              <p:cNvGrpSpPr/>
              <p:nvPr/>
            </p:nvGrpSpPr>
            <p:grpSpPr>
              <a:xfrm>
                <a:off x="4572000" y="679450"/>
                <a:ext cx="186043" cy="3570669"/>
                <a:chOff x="5036832" y="682625"/>
                <a:chExt cx="186043" cy="357066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6B07FF6-1651-0D49-85D6-5CE2EE6216E2}"/>
                    </a:ext>
                  </a:extLst>
                </p:cNvPr>
                <p:cNvSpPr/>
                <p:nvPr/>
              </p:nvSpPr>
              <p:spPr>
                <a:xfrm>
                  <a:off x="5036832" y="2355850"/>
                  <a:ext cx="186043" cy="1897444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004F9E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D58F81F-C425-CD42-957A-D70597DDE192}"/>
                    </a:ext>
                  </a:extLst>
                </p:cNvPr>
                <p:cNvSpPr/>
                <p:nvPr/>
              </p:nvSpPr>
              <p:spPr>
                <a:xfrm>
                  <a:off x="5036832" y="1323977"/>
                  <a:ext cx="186043" cy="102869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969FCA-AE9B-ED48-A02B-AB59439BD1E2}"/>
                    </a:ext>
                  </a:extLst>
                </p:cNvPr>
                <p:cNvSpPr/>
                <p:nvPr/>
              </p:nvSpPr>
              <p:spPr>
                <a:xfrm>
                  <a:off x="5036832" y="682625"/>
                  <a:ext cx="186043" cy="357066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96DDAED-B6B6-8F40-8BE5-8C94C4C4256B}"/>
                  </a:ext>
                </a:extLst>
              </p:cNvPr>
              <p:cNvCxnSpPr/>
              <p:nvPr/>
            </p:nvCxnSpPr>
            <p:spPr>
              <a:xfrm>
                <a:off x="4606283" y="41402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8E6AF2D-9717-0D4F-8A24-B9BB78AD0F12}"/>
                  </a:ext>
                </a:extLst>
              </p:cNvPr>
              <p:cNvCxnSpPr/>
              <p:nvPr/>
            </p:nvCxnSpPr>
            <p:spPr>
              <a:xfrm>
                <a:off x="4606283" y="38830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B97AF7E-AF7E-6E49-9FCE-5E4EC24CB8D7}"/>
                  </a:ext>
                </a:extLst>
              </p:cNvPr>
              <p:cNvCxnSpPr/>
              <p:nvPr/>
            </p:nvCxnSpPr>
            <p:spPr>
              <a:xfrm>
                <a:off x="4606283" y="36290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80E69C1-C651-C445-A8D4-CAE4C7BA8188}"/>
                  </a:ext>
                </a:extLst>
              </p:cNvPr>
              <p:cNvCxnSpPr/>
              <p:nvPr/>
            </p:nvCxnSpPr>
            <p:spPr>
              <a:xfrm>
                <a:off x="4606283" y="337185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C47DAB-C586-C944-AA07-86093FCC4100}"/>
                  </a:ext>
                </a:extLst>
              </p:cNvPr>
              <p:cNvCxnSpPr/>
              <p:nvPr/>
            </p:nvCxnSpPr>
            <p:spPr>
              <a:xfrm>
                <a:off x="4606283" y="31146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D25CEB5-7761-C54C-B48D-4206E6AB83E7}"/>
                  </a:ext>
                </a:extLst>
              </p:cNvPr>
              <p:cNvCxnSpPr/>
              <p:nvPr/>
            </p:nvCxnSpPr>
            <p:spPr>
              <a:xfrm>
                <a:off x="4606283" y="2857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4C64D5C-9E08-6B4B-90C1-0A57D731EDA9}"/>
                  </a:ext>
                </a:extLst>
              </p:cNvPr>
              <p:cNvCxnSpPr/>
              <p:nvPr/>
            </p:nvCxnSpPr>
            <p:spPr>
              <a:xfrm>
                <a:off x="4606283" y="26066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A9A73-8B8E-4948-9874-E9C93F1AF42F}"/>
                  </a:ext>
                </a:extLst>
              </p:cNvPr>
              <p:cNvCxnSpPr/>
              <p:nvPr/>
            </p:nvCxnSpPr>
            <p:spPr>
              <a:xfrm>
                <a:off x="4606283" y="2349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1683D6-92D3-2243-AADC-07E4C429793C}"/>
                  </a:ext>
                </a:extLst>
              </p:cNvPr>
              <p:cNvCxnSpPr/>
              <p:nvPr/>
            </p:nvCxnSpPr>
            <p:spPr>
              <a:xfrm>
                <a:off x="4606283" y="2095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0E326B8-2E24-F545-94D2-E926F34BCFD1}"/>
                  </a:ext>
                </a:extLst>
              </p:cNvPr>
              <p:cNvCxnSpPr/>
              <p:nvPr/>
            </p:nvCxnSpPr>
            <p:spPr>
              <a:xfrm>
                <a:off x="4606283" y="18383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CA8585-6516-C447-A572-008946699705}"/>
                  </a:ext>
                </a:extLst>
              </p:cNvPr>
              <p:cNvCxnSpPr/>
              <p:nvPr/>
            </p:nvCxnSpPr>
            <p:spPr>
              <a:xfrm>
                <a:off x="4606283" y="158115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022369E-108E-1445-B4E2-8ED1AF22A357}"/>
                  </a:ext>
                </a:extLst>
              </p:cNvPr>
              <p:cNvCxnSpPr/>
              <p:nvPr/>
            </p:nvCxnSpPr>
            <p:spPr>
              <a:xfrm>
                <a:off x="4606283" y="13239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14AE8E9-D408-3642-9FBE-E65C102FBF5B}"/>
                  </a:ext>
                </a:extLst>
              </p:cNvPr>
              <p:cNvCxnSpPr/>
              <p:nvPr/>
            </p:nvCxnSpPr>
            <p:spPr>
              <a:xfrm>
                <a:off x="4606283" y="1079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722678F-592E-D74E-8171-1652482CAB9D}"/>
                  </a:ext>
                </a:extLst>
              </p:cNvPr>
              <p:cNvCxnSpPr/>
              <p:nvPr/>
            </p:nvCxnSpPr>
            <p:spPr>
              <a:xfrm>
                <a:off x="4606283" y="8223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F149E9-5273-FB45-AAA8-27B323B0BAD1}"/>
                </a:ext>
              </a:extLst>
            </p:cNvPr>
            <p:cNvSpPr txBox="1"/>
            <p:nvPr/>
          </p:nvSpPr>
          <p:spPr>
            <a:xfrm>
              <a:off x="2910525" y="4941111"/>
              <a:ext cx="547185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25°F (2°C)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6EB7FA-18AD-6B4D-B344-BC8CDAAA9A4F}"/>
                </a:ext>
              </a:extLst>
            </p:cNvPr>
            <p:cNvSpPr txBox="1"/>
            <p:nvPr/>
          </p:nvSpPr>
          <p:spPr>
            <a:xfrm>
              <a:off x="2910525" y="4674043"/>
              <a:ext cx="547185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40°F (4°C)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0C055C-4741-7C4D-A69A-E47C946C841D}"/>
                </a:ext>
              </a:extLst>
            </p:cNvPr>
            <p:cNvSpPr txBox="1"/>
            <p:nvPr/>
          </p:nvSpPr>
          <p:spPr>
            <a:xfrm>
              <a:off x="2910525" y="4420043"/>
              <a:ext cx="547185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45°F (7°C)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CA8F6E-3401-094E-B19A-9C2A1CFBA722}"/>
                </a:ext>
              </a:extLst>
            </p:cNvPr>
            <p:cNvSpPr txBox="1"/>
            <p:nvPr/>
          </p:nvSpPr>
          <p:spPr>
            <a:xfrm>
              <a:off x="2910525" y="4152976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50°F (10°C)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2C7B2A-B769-F246-980A-1DB7CD621B80}"/>
                </a:ext>
              </a:extLst>
            </p:cNvPr>
            <p:cNvSpPr txBox="1"/>
            <p:nvPr/>
          </p:nvSpPr>
          <p:spPr>
            <a:xfrm>
              <a:off x="2910525" y="3919415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55°F (13°C)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249528-9BFF-A448-AB37-5C31B27BD548}"/>
                </a:ext>
              </a:extLst>
            </p:cNvPr>
            <p:cNvSpPr txBox="1"/>
            <p:nvPr/>
          </p:nvSpPr>
          <p:spPr>
            <a:xfrm>
              <a:off x="2910525" y="3652348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60°F (16°C)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AAC1F0-BFE8-804E-872D-5C243F13D3A7}"/>
                </a:ext>
              </a:extLst>
            </p:cNvPr>
            <p:cNvSpPr txBox="1"/>
            <p:nvPr/>
          </p:nvSpPr>
          <p:spPr>
            <a:xfrm>
              <a:off x="2910525" y="3398348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65°F (18°C)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852BF9-7D6D-6648-8682-4254E22635CA}"/>
                </a:ext>
              </a:extLst>
            </p:cNvPr>
            <p:cNvSpPr txBox="1"/>
            <p:nvPr/>
          </p:nvSpPr>
          <p:spPr>
            <a:xfrm>
              <a:off x="2910525" y="3131281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70°F (21°C)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2D8D0A-78BB-394F-97F1-5736B7B520F0}"/>
                </a:ext>
              </a:extLst>
            </p:cNvPr>
            <p:cNvSpPr txBox="1"/>
            <p:nvPr/>
          </p:nvSpPr>
          <p:spPr>
            <a:xfrm>
              <a:off x="2910525" y="2880967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75°F (24°C)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C04C64-25AE-AC48-90E9-C5EC4098D13F}"/>
                </a:ext>
              </a:extLst>
            </p:cNvPr>
            <p:cNvSpPr txBox="1"/>
            <p:nvPr/>
          </p:nvSpPr>
          <p:spPr>
            <a:xfrm>
              <a:off x="2910525" y="2647406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80°F (27°C)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FB14F-7DE8-1646-BA48-FE8BADDA09FC}"/>
                </a:ext>
              </a:extLst>
            </p:cNvPr>
            <p:cNvSpPr txBox="1"/>
            <p:nvPr/>
          </p:nvSpPr>
          <p:spPr>
            <a:xfrm>
              <a:off x="2910525" y="2380340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85°F (29°C)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24B36-3C13-754E-BC3C-439218BC92C6}"/>
                </a:ext>
              </a:extLst>
            </p:cNvPr>
            <p:cNvSpPr txBox="1"/>
            <p:nvPr/>
          </p:nvSpPr>
          <p:spPr>
            <a:xfrm>
              <a:off x="2910525" y="2126339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90°F (32°C)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AAC7EB-480E-AB42-A065-37895153070A}"/>
                </a:ext>
              </a:extLst>
            </p:cNvPr>
            <p:cNvSpPr txBox="1"/>
            <p:nvPr/>
          </p:nvSpPr>
          <p:spPr>
            <a:xfrm>
              <a:off x="2910525" y="1859273"/>
              <a:ext cx="591800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95°F (35°C)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AE1621-022B-C346-9CD5-147996C7ACB1}"/>
                </a:ext>
              </a:extLst>
            </p:cNvPr>
            <p:cNvSpPr txBox="1"/>
            <p:nvPr/>
          </p:nvSpPr>
          <p:spPr>
            <a:xfrm>
              <a:off x="2910525" y="1628183"/>
              <a:ext cx="636415" cy="17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100°F (38°C)</a:t>
              </a: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9BBB7922-F5D9-B043-94B9-8FF2921E0846}"/>
                </a:ext>
              </a:extLst>
            </p:cNvPr>
            <p:cNvSpPr/>
            <p:nvPr/>
          </p:nvSpPr>
          <p:spPr>
            <a:xfrm>
              <a:off x="2458766" y="2211846"/>
              <a:ext cx="186043" cy="1028698"/>
            </a:xfrm>
            <a:prstGeom prst="leftBrace">
              <a:avLst>
                <a:gd name="adj1" fmla="val 8333"/>
                <a:gd name="adj2" fmla="val 50468"/>
              </a:avLst>
            </a:prstGeom>
            <a:ln w="15875" cap="rnd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49EACD-0351-F041-9903-B82C49534825}"/>
                </a:ext>
              </a:extLst>
            </p:cNvPr>
            <p:cNvSpPr txBox="1"/>
            <p:nvPr/>
          </p:nvSpPr>
          <p:spPr>
            <a:xfrm>
              <a:off x="0" y="2453281"/>
              <a:ext cx="2398273" cy="499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  <a:t>Optimum Chemical Temperature </a:t>
              </a:r>
              <a:b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  <a:t>at Time of Application</a:t>
              </a:r>
            </a:p>
            <a:p>
              <a:pPr algn="r"/>
              <a:r>
                <a:rPr lang="en-US" sz="1051" dirty="0">
                  <a:latin typeface="Arial" panose="020B0604020202020204" pitchFamily="34" charset="0"/>
                  <a:cs typeface="Arial" panose="020B0604020202020204" pitchFamily="34" charset="0"/>
                </a:rPr>
                <a:t>(Process core chemical temperatu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re)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00E2140A-60AE-AA4E-A531-9DEF0F192BCE}"/>
                </a:ext>
              </a:extLst>
            </p:cNvPr>
            <p:cNvSpPr/>
            <p:nvPr/>
          </p:nvSpPr>
          <p:spPr>
            <a:xfrm>
              <a:off x="2463019" y="3243012"/>
              <a:ext cx="186043" cy="1897443"/>
            </a:xfrm>
            <a:prstGeom prst="leftBrace">
              <a:avLst>
                <a:gd name="adj1" fmla="val 8333"/>
                <a:gd name="adj2" fmla="val 50468"/>
              </a:avLst>
            </a:prstGeom>
            <a:ln w="15875" cap="rnd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EA19CC-903C-E74C-85BF-68871B126590}"/>
                </a:ext>
              </a:extLst>
            </p:cNvPr>
            <p:cNvSpPr txBox="1"/>
            <p:nvPr/>
          </p:nvSpPr>
          <p:spPr>
            <a:xfrm>
              <a:off x="7021" y="4011260"/>
              <a:ext cx="2398273" cy="35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1" b="1" dirty="0">
                  <a:latin typeface="Arial" panose="020B0604020202020204" pitchFamily="34" charset="0"/>
                  <a:cs typeface="Arial" panose="020B0604020202020204" pitchFamily="34" charset="0"/>
                </a:rPr>
                <a:t>Temperature Range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7045C4-C843-5849-859C-A7E7EF065F5B}"/>
                </a:ext>
              </a:extLst>
            </p:cNvPr>
            <p:cNvSpPr txBox="1"/>
            <p:nvPr/>
          </p:nvSpPr>
          <p:spPr>
            <a:xfrm>
              <a:off x="3488681" y="1600833"/>
              <a:ext cx="1045027" cy="26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Maximum Storage Temperature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E8B87B-7A17-FC41-9BD1-A886FFEF965C}"/>
                </a:ext>
              </a:extLst>
            </p:cNvPr>
            <p:cNvSpPr txBox="1"/>
            <p:nvPr/>
          </p:nvSpPr>
          <p:spPr>
            <a:xfrm>
              <a:off x="3487077" y="4111764"/>
              <a:ext cx="1045027" cy="26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Storage Temperature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0F84D5-95BA-D148-8DED-33C871B6C2EF}"/>
                </a:ext>
              </a:extLst>
            </p:cNvPr>
            <p:cNvSpPr txBox="1"/>
            <p:nvPr/>
          </p:nvSpPr>
          <p:spPr>
            <a:xfrm>
              <a:off x="3484713" y="4899898"/>
              <a:ext cx="1045027" cy="26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Surface 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69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 dirty="0"/>
              <a:t>Flexible DASH Drum Setup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459519" y="1580749"/>
            <a:ext cx="11134832" cy="1787032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material temperature is correct and, if needed, apply heated blankets to ensure proper temperatures are retained.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459519" y="3544136"/>
            <a:ext cx="11134832" cy="1787032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Carefully open the Flexible DASH drums. 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WHITE LITHIUM GREASE AT EVERY CONNECTION BEFORE FITTINGS ARE INSTALLED.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large bung connects the drum to the machine.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small bung connects to the desiccant dryer.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17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683684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Flexible DASH </a:t>
            </a:r>
            <a:br>
              <a:rPr lang="en-US" sz="4800" dirty="0"/>
            </a:br>
            <a:r>
              <a:rPr lang="en-US" sz="48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313058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fluid draw tubes in corresponding “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drums.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2428045" y="4193334"/>
            <a:ext cx="4738143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33" b="1" dirty="0"/>
              <a:t>NOTE: Once the </a:t>
            </a:r>
            <a:r>
              <a:rPr lang="en-US" sz="2133" b="1" dirty="0">
                <a:solidFill>
                  <a:srgbClr val="FF0000"/>
                </a:solidFill>
              </a:rPr>
              <a:t>A-</a:t>
            </a:r>
            <a:r>
              <a:rPr lang="en-US" sz="2133" b="1" dirty="0"/>
              <a:t> and </a:t>
            </a:r>
            <a:r>
              <a:rPr lang="en-US" sz="2133" b="1" dirty="0">
                <a:solidFill>
                  <a:srgbClr val="00B0F0"/>
                </a:solidFill>
              </a:rPr>
              <a:t>B-</a:t>
            </a:r>
            <a:r>
              <a:rPr lang="en-US" sz="2133" b="1" dirty="0"/>
              <a:t>sides have been designated, do not cross contaminate with opposite chemical at any time.</a:t>
            </a:r>
          </a:p>
          <a:p>
            <a:pPr marL="0" lvl="1"/>
            <a:endParaRPr lang="en-US" sz="2133" dirty="0"/>
          </a:p>
        </p:txBody>
      </p:sp>
      <p:pic>
        <p:nvPicPr>
          <p:cNvPr id="15" name="Picture 14" descr="A picture containing table, bicycle, filled, sitting&#10;&#10;Description automatically generated">
            <a:extLst>
              <a:ext uri="{FF2B5EF4-FFF2-40B4-BE49-F238E27FC236}">
                <a16:creationId xmlns:a16="http://schemas.microsoft.com/office/drawing/2014/main" id="{4A8A14D7-C449-414A-936B-97CAA1C1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428" y="0"/>
            <a:ext cx="2643427" cy="352456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Picture 13" descr="A basket with a blue background&#10;&#10;Description automatically generated">
            <a:extLst>
              <a:ext uri="{FF2B5EF4-FFF2-40B4-BE49-F238E27FC236}">
                <a16:creationId xmlns:a16="http://schemas.microsoft.com/office/drawing/2014/main" id="{788E6743-0334-7141-A998-8488B2304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684" y="3286890"/>
            <a:ext cx="4338915" cy="325418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4549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683684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Flexible DASH </a:t>
            </a:r>
            <a:br>
              <a:rPr lang="en-US" sz="4800" dirty="0"/>
            </a:br>
            <a:r>
              <a:rPr lang="en-US" sz="48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4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tape from both ends and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 the desiccant driers to both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drums.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pic>
        <p:nvPicPr>
          <p:cNvPr id="12" name="Picture 11" descr="A picture containing sitting, cup, table, counter&#10;&#10;Description automatically generated">
            <a:extLst>
              <a:ext uri="{FF2B5EF4-FFF2-40B4-BE49-F238E27FC236}">
                <a16:creationId xmlns:a16="http://schemas.microsoft.com/office/drawing/2014/main" id="{8A45317F-6CAC-6E4C-8131-3EA1A3816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69" y="1605609"/>
            <a:ext cx="4338916" cy="325418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4204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65EE-8FFA-624D-BCA2-BE9F211AC4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Changing Drums</a:t>
            </a:r>
          </a:p>
        </p:txBody>
      </p:sp>
    </p:spTree>
    <p:extLst>
      <p:ext uri="{BB962C8B-B14F-4D97-AF65-F5344CB8AC3E}">
        <p14:creationId xmlns:p14="http://schemas.microsoft.com/office/powerpoint/2010/main" val="84989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black, bicycle, pair&#10;&#10;Description automatically generated">
            <a:extLst>
              <a:ext uri="{FF2B5EF4-FFF2-40B4-BE49-F238E27FC236}">
                <a16:creationId xmlns:a16="http://schemas.microsoft.com/office/drawing/2014/main" id="{706E176A-671E-AD4A-8099-1D312D7A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44" y="2096240"/>
            <a:ext cx="3619200" cy="4510939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7D78F-6C0A-BD42-BD96-1C9242BC6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90" y="3134"/>
            <a:ext cx="4983049" cy="2665719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B5952563-6C08-FA45-8587-A8163100A846}"/>
              </a:ext>
            </a:extLst>
          </p:cNvPr>
          <p:cNvSpPr/>
          <p:nvPr/>
        </p:nvSpPr>
        <p:spPr>
          <a:xfrm>
            <a:off x="5734260" y="2966840"/>
            <a:ext cx="7301803" cy="1245867"/>
          </a:xfrm>
          <a:prstGeom prst="parallelogram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8F64F-07AB-8045-98BA-2AC8C467B45B}"/>
              </a:ext>
            </a:extLst>
          </p:cNvPr>
          <p:cNvSpPr txBox="1"/>
          <p:nvPr/>
        </p:nvSpPr>
        <p:spPr>
          <a:xfrm>
            <a:off x="6002216" y="3161882"/>
            <a:ext cx="6189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Overview of the machine’s capabilities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components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525AAB6D-C4DC-2A4D-ACCC-1E1469196492}"/>
              </a:ext>
            </a:extLst>
          </p:cNvPr>
          <p:cNvSpPr/>
          <p:nvPr/>
        </p:nvSpPr>
        <p:spPr>
          <a:xfrm>
            <a:off x="5734259" y="4453996"/>
            <a:ext cx="7301803" cy="1245867"/>
          </a:xfrm>
          <a:prstGeom prst="parallelogram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ECDBE-1075-684D-9971-A51FFCF342B5}"/>
              </a:ext>
            </a:extLst>
          </p:cNvPr>
          <p:cNvSpPr txBox="1"/>
          <p:nvPr/>
        </p:nvSpPr>
        <p:spPr>
          <a:xfrm>
            <a:off x="5734261" y="4649037"/>
            <a:ext cx="648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instructions for operation,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shutdown, maintenance,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405641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 dirty="0"/>
              <a:t>Switching out Flexible DASH Drums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459519" y="1580749"/>
            <a:ext cx="11134832" cy="1787032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dispensing has completely stopped and the HULK gun is in its </a:t>
              </a: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“off” 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459519" y="3544136"/>
            <a:ext cx="11134832" cy="1787032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 the new set of Flexible DASH “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26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drums on the correct sides of the machine.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55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 dirty="0"/>
              <a:t>Switching out Flexible DASH Drums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459519" y="1580749"/>
            <a:ext cx="11134832" cy="1787032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Carefully open the new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drum of Flexible DASH.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desiccant drier from the empty drum of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install it into the small bung on the newly opened drum of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pickup tube from the empty drum of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install it into the large bung on the newly opened drum of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2133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459519" y="3544136"/>
            <a:ext cx="11134832" cy="1787032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Carefully open the new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drum of Flexible DASH.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desiccant drier from the empty drum of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install it into the small bung on the newly opened drum of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pickup tube from the empty drum of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install it into the large bung on the newly opened drum of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2133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3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5184-F564-B947-9902-D6FE22783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Startup and Dispensing</a:t>
            </a:r>
          </a:p>
        </p:txBody>
      </p:sp>
    </p:spTree>
    <p:extLst>
      <p:ext uri="{BB962C8B-B14F-4D97-AF65-F5344CB8AC3E}">
        <p14:creationId xmlns:p14="http://schemas.microsoft.com/office/powerpoint/2010/main" val="1496060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7878C0-6DA5-004E-B3F3-2F894913C081}"/>
              </a:ext>
            </a:extLst>
          </p:cNvPr>
          <p:cNvSpPr/>
          <p:nvPr/>
        </p:nvSpPr>
        <p:spPr>
          <a:xfrm>
            <a:off x="7541685" y="1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48172"/>
            <a:ext cx="7541684" cy="1143000"/>
          </a:xfrm>
        </p:spPr>
        <p:txBody>
          <a:bodyPr>
            <a:noAutofit/>
          </a:bodyPr>
          <a:lstStyle/>
          <a:p>
            <a:r>
              <a:rPr lang="en-US" sz="4533" dirty="0"/>
              <a:t>Daily Startup and Dispensing Procedures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746834"/>
            <a:ext cx="7082785" cy="1787032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air compressor and generator are set up properly according to manufacturer’s instructions.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459520" y="3719070"/>
            <a:ext cx="7082785" cy="1787032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tape has been removed on desiccant driers and they remain completely 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during rig use.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14" name="Picture 13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9FAFC3D9-020D-A64A-ADE4-9673EE16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22"/>
          <a:stretch/>
        </p:blipFill>
        <p:spPr>
          <a:xfrm>
            <a:off x="7539529" y="1"/>
            <a:ext cx="4340352" cy="6546683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102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30750" y="1307396"/>
            <a:ext cx="7111553" cy="1425904"/>
            <a:chOff x="726062" y="1027506"/>
            <a:chExt cx="3403872" cy="6824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using a heated hoes, attach extension cord between generator and the HULK. If not, skip to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#6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46582" y="2700772"/>
            <a:ext cx="7095721" cy="1425904"/>
            <a:chOff x="733640" y="1019928"/>
            <a:chExt cx="3396294" cy="6824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up generator.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109975"/>
            <a:ext cx="7095721" cy="1425904"/>
            <a:chOff x="733640" y="1019928"/>
            <a:chExt cx="3396294" cy="6824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on breaker and adjust dial 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appropriate setting for 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jobsite conditions.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728B9D3-ED55-EB4C-8814-88EA00F62536}"/>
              </a:ext>
            </a:extLst>
          </p:cNvPr>
          <p:cNvSpPr txBox="1">
            <a:spLocks/>
          </p:cNvSpPr>
          <p:nvPr/>
        </p:nvSpPr>
        <p:spPr>
          <a:xfrm>
            <a:off x="1" y="12029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Daily Startup and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Dispensing Procedures</a:t>
            </a:r>
          </a:p>
        </p:txBody>
      </p:sp>
      <p:pic>
        <p:nvPicPr>
          <p:cNvPr id="29" name="Picture 2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9147EF6-E703-D243-9D38-77BF3A961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684" y="1601384"/>
            <a:ext cx="4340352" cy="325526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0" name="Arrow: Right 5">
            <a:extLst>
              <a:ext uri="{FF2B5EF4-FFF2-40B4-BE49-F238E27FC236}">
                <a16:creationId xmlns:a16="http://schemas.microsoft.com/office/drawing/2014/main" id="{5C9272D6-E493-3D44-B7BB-390BDACE0731}"/>
              </a:ext>
            </a:extLst>
          </p:cNvPr>
          <p:cNvSpPr/>
          <p:nvPr/>
        </p:nvSpPr>
        <p:spPr>
          <a:xfrm rot="20132399" flipH="1">
            <a:off x="10117448" y="2635296"/>
            <a:ext cx="1999565" cy="753153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Breaker Switch</a:t>
            </a:r>
          </a:p>
        </p:txBody>
      </p:sp>
    </p:spTree>
    <p:extLst>
      <p:ext uri="{BB962C8B-B14F-4D97-AF65-F5344CB8AC3E}">
        <p14:creationId xmlns:p14="http://schemas.microsoft.com/office/powerpoint/2010/main" val="3424073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7878C0-6DA5-004E-B3F3-2F894913C081}"/>
              </a:ext>
            </a:extLst>
          </p:cNvPr>
          <p:cNvSpPr/>
          <p:nvPr/>
        </p:nvSpPr>
        <p:spPr>
          <a:xfrm>
            <a:off x="7541685" y="1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48172"/>
            <a:ext cx="7541684" cy="1143000"/>
          </a:xfrm>
        </p:spPr>
        <p:txBody>
          <a:bodyPr>
            <a:noAutofit/>
          </a:bodyPr>
          <a:lstStyle/>
          <a:p>
            <a:r>
              <a:rPr lang="en-US" sz="4533" dirty="0"/>
              <a:t>Daily Startup and Dispensing Procedures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734477"/>
            <a:ext cx="7082785" cy="1787032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Attach air hose between HULK machine and air compressor.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459520" y="3706713"/>
            <a:ext cx="7082785" cy="1787032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Attach the HULK gun to the hose assembly and ensure fittings are tight, secure, and absent of fluid or air leaks.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pic>
        <p:nvPicPr>
          <p:cNvPr id="19" name="Picture 18" descr="A picture containing indoor, table, sitting, large&#10;&#10;Description automatically generated">
            <a:extLst>
              <a:ext uri="{FF2B5EF4-FFF2-40B4-BE49-F238E27FC236}">
                <a16:creationId xmlns:a16="http://schemas.microsoft.com/office/drawing/2014/main" id="{E0C005F6-440C-D446-96A5-34C446FEC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810" y="380729"/>
            <a:ext cx="4338916" cy="578522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5983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363587"/>
            <a:ext cx="11261089" cy="1207051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up air compressor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3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59520" y="2772797"/>
            <a:ext cx="11261089" cy="1207051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gauges for equal pressure on 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6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sides.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3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181998"/>
            <a:ext cx="11298837" cy="1207050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Apply white lithium grease to the threads on a </a:t>
              </a: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static mixing tip and install the mixing tip onto the gun.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BFEAB83-74E2-0F4F-97D4-B17AEC319BC7}"/>
              </a:ext>
            </a:extLst>
          </p:cNvPr>
          <p:cNvSpPr txBox="1">
            <a:spLocks/>
          </p:cNvSpPr>
          <p:nvPr/>
        </p:nvSpPr>
        <p:spPr>
          <a:xfrm>
            <a:off x="0" y="19110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33" dirty="0">
                <a:solidFill>
                  <a:schemeClr val="tx1"/>
                </a:solidFill>
              </a:rPr>
              <a:t>Daily Startup and Dispensing Procedures</a:t>
            </a:r>
          </a:p>
        </p:txBody>
      </p:sp>
    </p:spTree>
    <p:extLst>
      <p:ext uri="{BB962C8B-B14F-4D97-AF65-F5344CB8AC3E}">
        <p14:creationId xmlns:p14="http://schemas.microsoft.com/office/powerpoint/2010/main" val="379284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683684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Bead Application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3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24384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beads or ribbons </a:t>
              </a:r>
              <a:b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specified at 4”, 6”, or 12” on-center.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0106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AB04AAA-8603-C64B-8A10-76C2346486BF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172F8AD6-4C0D-FC47-BF4B-F59831A6B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16" t="41315"/>
          <a:stretch/>
        </p:blipFill>
        <p:spPr>
          <a:xfrm>
            <a:off x="7541686" y="2059977"/>
            <a:ext cx="4338917" cy="2318985"/>
          </a:xfrm>
          <a:prstGeom prst="roundRect">
            <a:avLst>
              <a:gd name="adj" fmla="val 15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9061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591264-DB9B-4047-905D-8BD07D5D3C9E}"/>
              </a:ext>
            </a:extLst>
          </p:cNvPr>
          <p:cNvSpPr/>
          <p:nvPr/>
        </p:nvSpPr>
        <p:spPr>
          <a:xfrm>
            <a:off x="7542182" y="10290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3D0917-4515-9D46-9BFD-AF574129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6" t="8041" r="14844" b="2125"/>
          <a:stretch/>
        </p:blipFill>
        <p:spPr>
          <a:xfrm>
            <a:off x="7539941" y="2409177"/>
            <a:ext cx="4343400" cy="41598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60A5FF-6B17-5D43-BD74-2ECD870F6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" t="10490" r="19409" b="25403"/>
          <a:stretch/>
        </p:blipFill>
        <p:spPr>
          <a:xfrm>
            <a:off x="7539940" y="10290"/>
            <a:ext cx="4343400" cy="25909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754981"/>
            <a:ext cx="7082785" cy="1787032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Raise air pressure to appropriate setting. Manufacturer recommendation is 50psi.</a:t>
              </a:r>
            </a:p>
            <a:p>
              <a:pPr marL="846646" lvl="1" indent="-311143">
                <a:buFont typeface="Arial" panose="020B0604020202020204" pitchFamily="34" charset="0"/>
                <a:buChar char="•"/>
              </a:pPr>
              <a:r>
                <a:rPr lang="en-US" sz="1733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settings provide a slower speed </a:t>
              </a:r>
              <a:b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application.</a:t>
              </a:r>
            </a:p>
            <a:p>
              <a:pPr marL="846646" lvl="1" indent="-311143">
                <a:buFont typeface="Arial" panose="020B0604020202020204" pitchFamily="34" charset="0"/>
                <a:buChar char="•"/>
              </a:pPr>
              <a:r>
                <a:rPr lang="en-US" sz="1733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settings provide a faster speed </a:t>
              </a:r>
              <a:b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application.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39615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459520" y="3727217"/>
            <a:ext cx="7082785" cy="1787032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fluid handle completely to begin application of adhesive.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16879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b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DFA354AE-5D3E-104F-97F2-F395ECB011C1}"/>
              </a:ext>
            </a:extLst>
          </p:cNvPr>
          <p:cNvSpPr txBox="1">
            <a:spLocks/>
          </p:cNvSpPr>
          <p:nvPr/>
        </p:nvSpPr>
        <p:spPr>
          <a:xfrm>
            <a:off x="1" y="348172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33" dirty="0">
                <a:solidFill>
                  <a:schemeClr val="tx1"/>
                </a:solidFill>
              </a:rPr>
              <a:t>Daily Startup and Dispensing Procedures</a:t>
            </a:r>
          </a:p>
        </p:txBody>
      </p:sp>
      <p:sp>
        <p:nvSpPr>
          <p:cNvPr id="23" name="Arrow: Right 5">
            <a:extLst>
              <a:ext uri="{FF2B5EF4-FFF2-40B4-BE49-F238E27FC236}">
                <a16:creationId xmlns:a16="http://schemas.microsoft.com/office/drawing/2014/main" id="{EB5ABA47-35AA-074F-9DC7-B52E705B5519}"/>
              </a:ext>
            </a:extLst>
          </p:cNvPr>
          <p:cNvSpPr/>
          <p:nvPr/>
        </p:nvSpPr>
        <p:spPr>
          <a:xfrm rot="2228397">
            <a:off x="7737352" y="2605251"/>
            <a:ext cx="1596108" cy="119015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Fluid Handle</a:t>
            </a:r>
          </a:p>
        </p:txBody>
      </p:sp>
    </p:spTree>
    <p:extLst>
      <p:ext uri="{BB962C8B-B14F-4D97-AF65-F5344CB8AC3E}">
        <p14:creationId xmlns:p14="http://schemas.microsoft.com/office/powerpoint/2010/main" val="391253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01C82A-14AA-294B-85A2-7E048EC97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6" t="8041" r="12811" b="28118"/>
          <a:stretch/>
        </p:blipFill>
        <p:spPr>
          <a:xfrm>
            <a:off x="6357945" y="1759580"/>
            <a:ext cx="5047488" cy="333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8FB4E-C1A5-5D44-8E5A-D68E31893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" t="10490" r="23850" b="22339"/>
          <a:stretch/>
        </p:blipFill>
        <p:spPr>
          <a:xfrm>
            <a:off x="784893" y="1759580"/>
            <a:ext cx="5047488" cy="33388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786567" y="813035"/>
            <a:ext cx="5047488" cy="853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373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6361294" y="813035"/>
            <a:ext cx="5044140" cy="853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3733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Open</a:t>
            </a:r>
          </a:p>
        </p:txBody>
      </p:sp>
      <p:sp>
        <p:nvSpPr>
          <p:cNvPr id="8" name="Arrow: Right 5">
            <a:extLst>
              <a:ext uri="{FF2B5EF4-FFF2-40B4-BE49-F238E27FC236}">
                <a16:creationId xmlns:a16="http://schemas.microsoft.com/office/drawing/2014/main" id="{5C869C21-6BA8-2948-B45F-03FF3A9A25FD}"/>
              </a:ext>
            </a:extLst>
          </p:cNvPr>
          <p:cNvSpPr/>
          <p:nvPr/>
        </p:nvSpPr>
        <p:spPr>
          <a:xfrm rot="2228397">
            <a:off x="6784223" y="2015551"/>
            <a:ext cx="1596108" cy="1311253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Fluid Handle</a:t>
            </a:r>
          </a:p>
        </p:txBody>
      </p:sp>
    </p:spTree>
    <p:extLst>
      <p:ext uri="{BB962C8B-B14F-4D97-AF65-F5344CB8AC3E}">
        <p14:creationId xmlns:p14="http://schemas.microsoft.com/office/powerpoint/2010/main" val="213169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DBA-5941-7A45-8919-CCBEAB4F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571" y="249109"/>
            <a:ext cx="6863644" cy="1143000"/>
          </a:xfrm>
        </p:spPr>
        <p:txBody>
          <a:bodyPr/>
          <a:lstStyle/>
          <a:p>
            <a:pPr algn="l"/>
            <a:r>
              <a:rPr lang="en-US" dirty="0"/>
              <a:t>Basic Functions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4A37B-556B-6C48-A498-64667C765AA5}"/>
              </a:ext>
            </a:extLst>
          </p:cNvPr>
          <p:cNvGrpSpPr/>
          <p:nvPr/>
        </p:nvGrpSpPr>
        <p:grpSpPr>
          <a:xfrm>
            <a:off x="1382866" y="1582351"/>
            <a:ext cx="9426269" cy="1339669"/>
            <a:chOff x="848744" y="1243584"/>
            <a:chExt cx="5083088" cy="7224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33FC46-5967-7441-9BCB-4002214F7C20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12192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Able to dispense 2-part urethane,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low-rise adhesive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A354A5C-908E-614E-A58A-73EF49868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3CDE3-0427-A544-936A-F6515027E665}"/>
              </a:ext>
            </a:extLst>
          </p:cNvPr>
          <p:cNvGrpSpPr/>
          <p:nvPr/>
        </p:nvGrpSpPr>
        <p:grpSpPr>
          <a:xfrm>
            <a:off x="1382866" y="3207951"/>
            <a:ext cx="9426269" cy="1339669"/>
            <a:chOff x="848744" y="1243584"/>
            <a:chExt cx="5083088" cy="7224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7E8334-5F8B-7447-88F4-F11C78BD27EC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12192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Accommodates 15-Gal Drums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50-Gal Drums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A10370-9EAC-E645-B77C-B2F311634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0D2F-8672-EE49-8989-F341DD34F97E}"/>
              </a:ext>
            </a:extLst>
          </p:cNvPr>
          <p:cNvGrpSpPr/>
          <p:nvPr/>
        </p:nvGrpSpPr>
        <p:grpSpPr>
          <a:xfrm>
            <a:off x="1382866" y="4803447"/>
            <a:ext cx="9426269" cy="1339669"/>
            <a:chOff x="848744" y="1243584"/>
            <a:chExt cx="5083088" cy="7224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18AF04-23F2-474A-BA94-F28A646274A4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12192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Intended to increase production compared to Dual Cartridge, Dual Tanks, </a:t>
              </a:r>
              <a:r>
                <a:rPr lang="en-US" sz="2667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PaceCart</a:t>
              </a:r>
              <a:endPara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264FDF2-28C1-5D4D-9277-543D3AF1B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44292ACF-3159-BB4E-B644-58FEBC2F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866" y="1511442"/>
            <a:ext cx="1457469" cy="145746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63830ED-1018-A641-8835-5A852F0CB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866" y="3105780"/>
            <a:ext cx="1457469" cy="145746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C9A0916-31CD-B249-8267-3899114C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866" y="4713516"/>
            <a:ext cx="1457469" cy="1457469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96CB5-B9AF-A944-90C3-4F2942D9C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85" y="24055"/>
            <a:ext cx="2699663" cy="14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3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24384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the adhesive is dispensed at a minimum ½”- ¾” wet bead and proper spacing is followed.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0106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AB04AAA-8603-C64B-8A10-76C2346486BF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0D37C7-32F0-4D48-8554-2EC4A9AF878B}"/>
              </a:ext>
            </a:extLst>
          </p:cNvPr>
          <p:cNvSpPr txBox="1">
            <a:spLocks/>
          </p:cNvSpPr>
          <p:nvPr/>
        </p:nvSpPr>
        <p:spPr>
          <a:xfrm>
            <a:off x="1" y="637416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33" dirty="0">
                <a:solidFill>
                  <a:schemeClr val="tx1"/>
                </a:solidFill>
              </a:rPr>
              <a:t>Daily Startup and Dispensing Procedures</a:t>
            </a:r>
          </a:p>
        </p:txBody>
      </p:sp>
      <p:pic>
        <p:nvPicPr>
          <p:cNvPr id="12" name="Picture 11" descr="A picture containing outdoor, road, bicycle, street&#10;&#10;Description automatically generated">
            <a:extLst>
              <a:ext uri="{FF2B5EF4-FFF2-40B4-BE49-F238E27FC236}">
                <a16:creationId xmlns:a16="http://schemas.microsoft.com/office/drawing/2014/main" id="{8EDDAFFA-5C34-5340-8F68-748D18586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65" y="1700577"/>
            <a:ext cx="4340352" cy="295724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9038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786567" y="849397"/>
            <a:ext cx="5047488" cy="853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Wet Bead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6361294" y="849397"/>
            <a:ext cx="5044140" cy="853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Foam Bead </a:t>
            </a:r>
            <a:br>
              <a:rPr lang="en-US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String Time</a:t>
            </a:r>
          </a:p>
        </p:txBody>
      </p:sp>
      <p:pic>
        <p:nvPicPr>
          <p:cNvPr id="13" name="Picture 12" descr="A picture containing black, sitting, table, standing&#10;&#10;Description automatically generated">
            <a:extLst>
              <a:ext uri="{FF2B5EF4-FFF2-40B4-BE49-F238E27FC236}">
                <a16:creationId xmlns:a16="http://schemas.microsoft.com/office/drawing/2014/main" id="{AF3B8B8F-6B8E-2B43-9831-AD7F6B12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70" r="31084"/>
          <a:stretch/>
        </p:blipFill>
        <p:spPr>
          <a:xfrm>
            <a:off x="786567" y="1787725"/>
            <a:ext cx="5047488" cy="33381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picture containing outdoor, road, mountain, small&#10;&#10;Description automatically generated">
            <a:extLst>
              <a:ext uri="{FF2B5EF4-FFF2-40B4-BE49-F238E27FC236}">
                <a16:creationId xmlns:a16="http://schemas.microsoft.com/office/drawing/2014/main" id="{6CB45B6A-A665-A540-84FD-9F7828071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05" t="38458" r="1152"/>
          <a:stretch/>
        </p:blipFill>
        <p:spPr>
          <a:xfrm>
            <a:off x="6359619" y="1804899"/>
            <a:ext cx="5047488" cy="33209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8648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1C2216-E3BF-264C-B427-A5389B0AEC6D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683684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Splatter Application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3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24384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following equipment and settings listed 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be followed for approved splatter application.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  <p:pic>
        <p:nvPicPr>
          <p:cNvPr id="9" name="Picture 8" descr="A picture containing snow, outdoor, covered, skiing&#10;&#10;Description automatically generated">
            <a:extLst>
              <a:ext uri="{FF2B5EF4-FFF2-40B4-BE49-F238E27FC236}">
                <a16:creationId xmlns:a16="http://schemas.microsoft.com/office/drawing/2014/main" id="{A139B7ED-0B48-C144-A140-99D29BF04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68" y="0"/>
            <a:ext cx="4340352" cy="3255264"/>
          </a:xfrm>
          <a:prstGeom prst="roundRect">
            <a:avLst>
              <a:gd name="adj" fmla="val 468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 descr="A picture containing outdoor, bird, rain, side&#10;&#10;Description automatically generated">
            <a:extLst>
              <a:ext uri="{FF2B5EF4-FFF2-40B4-BE49-F238E27FC236}">
                <a16:creationId xmlns:a16="http://schemas.microsoft.com/office/drawing/2014/main" id="{4321A179-2F89-AA47-89C5-CCAF55058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1"/>
          <a:stretch/>
        </p:blipFill>
        <p:spPr>
          <a:xfrm>
            <a:off x="7540867" y="3255266"/>
            <a:ext cx="4338916" cy="3291421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3299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7A4308-9475-5042-982C-422B31A53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5" t="9828" r="16085" b="18444"/>
          <a:stretch/>
        </p:blipFill>
        <p:spPr>
          <a:xfrm>
            <a:off x="7537820" y="1631134"/>
            <a:ext cx="4343400" cy="32452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411940" y="2303889"/>
            <a:ext cx="7129744" cy="1003284"/>
            <a:chOff x="739832" y="1083974"/>
            <a:chExt cx="5347308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HULK Gun Air Pressure: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80psi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411940" y="1256537"/>
            <a:ext cx="7129744" cy="1003284"/>
            <a:chOff x="739832" y="1083974"/>
            <a:chExt cx="5347308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Setting: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60psi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411940" y="3351241"/>
            <a:ext cx="7129744" cy="1003284"/>
            <a:chOff x="739832" y="1083974"/>
            <a:chExt cx="5347308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HULK Gun Air Handle: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Crack open 1/8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411940" y="4398593"/>
            <a:ext cx="7129744" cy="1003284"/>
            <a:chOff x="739832" y="1083974"/>
            <a:chExt cx="5347308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HULK Gun Fluid Handle: </a:t>
              </a:r>
              <a:b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Open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728B9D3-ED55-EB4C-8814-88EA00F62536}"/>
              </a:ext>
            </a:extLst>
          </p:cNvPr>
          <p:cNvSpPr txBox="1">
            <a:spLocks/>
          </p:cNvSpPr>
          <p:nvPr/>
        </p:nvSpPr>
        <p:spPr>
          <a:xfrm>
            <a:off x="1" y="56134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Daily Startup and </a:t>
            </a:r>
            <a:br>
              <a:rPr lang="en-US" sz="3500" dirty="0">
                <a:solidFill>
                  <a:schemeClr val="tx1"/>
                </a:solidFill>
              </a:rPr>
            </a:br>
            <a:r>
              <a:rPr lang="en-US" sz="3500" dirty="0">
                <a:solidFill>
                  <a:schemeClr val="tx1"/>
                </a:solidFill>
              </a:rPr>
              <a:t>Dispensing Procedures</a:t>
            </a:r>
          </a:p>
        </p:txBody>
      </p:sp>
      <p:sp>
        <p:nvSpPr>
          <p:cNvPr id="46" name="Arrow: Right 5">
            <a:extLst>
              <a:ext uri="{FF2B5EF4-FFF2-40B4-BE49-F238E27FC236}">
                <a16:creationId xmlns:a16="http://schemas.microsoft.com/office/drawing/2014/main" id="{E115A969-A818-2246-AE05-1DEE2047ED2A}"/>
              </a:ext>
            </a:extLst>
          </p:cNvPr>
          <p:cNvSpPr/>
          <p:nvPr/>
        </p:nvSpPr>
        <p:spPr>
          <a:xfrm rot="20141598" flipH="1">
            <a:off x="9077836" y="1709317"/>
            <a:ext cx="1762617" cy="619743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Air Handle</a:t>
            </a:r>
          </a:p>
        </p:txBody>
      </p:sp>
    </p:spTree>
    <p:extLst>
      <p:ext uri="{BB962C8B-B14F-4D97-AF65-F5344CB8AC3E}">
        <p14:creationId xmlns:p14="http://schemas.microsoft.com/office/powerpoint/2010/main" val="2593377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2C23354E-3349-6C43-8066-E4BEE5CDC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5" r="13520" b="24782"/>
          <a:stretch/>
        </p:blipFill>
        <p:spPr>
          <a:xfrm>
            <a:off x="6359619" y="1595749"/>
            <a:ext cx="5044140" cy="34624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786567" y="640248"/>
            <a:ext cx="5047488" cy="853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Splatter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6361294" y="640248"/>
            <a:ext cx="5044140" cy="853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Splatter with String Time</a:t>
            </a:r>
          </a:p>
        </p:txBody>
      </p:sp>
      <p:pic>
        <p:nvPicPr>
          <p:cNvPr id="6" name="Picture 5" descr="A picture containing rain&#10;&#10;Description automatically generated">
            <a:extLst>
              <a:ext uri="{FF2B5EF4-FFF2-40B4-BE49-F238E27FC236}">
                <a16:creationId xmlns:a16="http://schemas.microsoft.com/office/drawing/2014/main" id="{DEFFD5FE-C851-FB44-8943-631C924B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10" t="20998" r="8635" b="23709"/>
          <a:stretch/>
        </p:blipFill>
        <p:spPr>
          <a:xfrm>
            <a:off x="784893" y="1595749"/>
            <a:ext cx="5047488" cy="34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9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351229"/>
            <a:ext cx="11261089" cy="1207050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While dispensing, check to make sure the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pressures are within 300psi of one another. Adjust air pressure accordingly.</a:t>
              </a:r>
            </a:p>
            <a:p>
              <a:pPr marL="927077" lvl="1" indent="-391574">
                <a:buFont typeface="+mj-lt"/>
                <a:buAutoNum type="alphaLcPeriod"/>
              </a:pPr>
              <a:r>
                <a:rPr lang="en-US" sz="17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NEVER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allow a pressure difference greater than 400psi between the </a:t>
              </a:r>
              <a:r>
                <a:rPr lang="en-US" sz="17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the </a:t>
              </a:r>
              <a:r>
                <a:rPr lang="en-US" sz="17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side.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59520" y="2760441"/>
            <a:ext cx="11261089" cy="1207051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you have reached a stopping point, ensure gun is pointed in a safe direction and close any open fluid valves on the air gun.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3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169641"/>
            <a:ext cx="11298837" cy="1207050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Once valves are closed, discard the used static mixing tip and replace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 new one.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15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BFEAB83-74E2-0F4F-97D4-B17AEC319BC7}"/>
              </a:ext>
            </a:extLst>
          </p:cNvPr>
          <p:cNvSpPr txBox="1">
            <a:spLocks/>
          </p:cNvSpPr>
          <p:nvPr/>
        </p:nvSpPr>
        <p:spPr>
          <a:xfrm>
            <a:off x="0" y="19110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33" dirty="0">
                <a:solidFill>
                  <a:schemeClr val="tx1"/>
                </a:solidFill>
              </a:rPr>
              <a:t>Daily Startup and Dispensing Procedures</a:t>
            </a:r>
          </a:p>
        </p:txBody>
      </p:sp>
    </p:spTree>
    <p:extLst>
      <p:ext uri="{BB962C8B-B14F-4D97-AF65-F5344CB8AC3E}">
        <p14:creationId xmlns:p14="http://schemas.microsoft.com/office/powerpoint/2010/main" val="2897353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CF77-9CDF-8F45-BEA9-ECBF390C04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Short-Term Shutdown</a:t>
            </a:r>
          </a:p>
        </p:txBody>
      </p:sp>
    </p:spTree>
    <p:extLst>
      <p:ext uri="{BB962C8B-B14F-4D97-AF65-F5344CB8AC3E}">
        <p14:creationId xmlns:p14="http://schemas.microsoft.com/office/powerpoint/2010/main" val="1083886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78079-DC91-4646-9FC7-5EFB2B4F8E96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C82EA1-20F5-6540-9FD0-6A94A4B10AC0}"/>
              </a:ext>
            </a:extLst>
          </p:cNvPr>
          <p:cNvGrpSpPr/>
          <p:nvPr/>
        </p:nvGrpSpPr>
        <p:grpSpPr>
          <a:xfrm>
            <a:off x="459520" y="2535484"/>
            <a:ext cx="7082785" cy="1787032"/>
            <a:chOff x="739832" y="1083975"/>
            <a:chExt cx="3390102" cy="85534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883A90-0A22-F540-BF00-C3AE407644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24384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off hose heat.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00773B8-5B63-7842-9182-03408674A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57677E-C1F8-3047-BA38-883E9CDBF9BA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1491E0D-9B58-5E4D-A466-718AC0ED060A}"/>
              </a:ext>
            </a:extLst>
          </p:cNvPr>
          <p:cNvSpPr txBox="1">
            <a:spLocks/>
          </p:cNvSpPr>
          <p:nvPr/>
        </p:nvSpPr>
        <p:spPr>
          <a:xfrm>
            <a:off x="1" y="41274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267" dirty="0">
                <a:solidFill>
                  <a:schemeClr val="tx1"/>
                </a:solidFill>
              </a:rPr>
              <a:t>Short-Term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(overnight/lunch break)</a:t>
            </a:r>
          </a:p>
        </p:txBody>
      </p:sp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1BDCDEF3-4117-4242-8CD4-A58C37578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587" y="1555750"/>
            <a:ext cx="4340352" cy="325526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6656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411940" y="2316246"/>
            <a:ext cx="7129744" cy="1003284"/>
            <a:chOff x="739832" y="1083974"/>
            <a:chExt cx="5347308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 air pressure off to 20lbs.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411940" y="1268894"/>
            <a:ext cx="7129744" cy="1003284"/>
            <a:chOff x="739832" y="1083974"/>
            <a:chExt cx="5347308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off generator.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411940" y="3363598"/>
            <a:ext cx="7129744" cy="1003284"/>
            <a:chOff x="739832" y="1083974"/>
            <a:chExt cx="5347308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 safe direction, dispense excess material until both A and B gauges reach. approximately 200 psi.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411940" y="4410950"/>
            <a:ext cx="7129744" cy="1003284"/>
            <a:chOff x="739832" y="1083974"/>
            <a:chExt cx="5347308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shut down valve by a quarter turn.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C8E0E97-B3C6-E447-9996-85A64E61A030}"/>
              </a:ext>
            </a:extLst>
          </p:cNvPr>
          <p:cNvSpPr txBox="1">
            <a:spLocks/>
          </p:cNvSpPr>
          <p:nvPr/>
        </p:nvSpPr>
        <p:spPr>
          <a:xfrm>
            <a:off x="1" y="130664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Short-Term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(overnight/lunch break)</a:t>
            </a:r>
          </a:p>
        </p:txBody>
      </p:sp>
      <p:pic>
        <p:nvPicPr>
          <p:cNvPr id="24" name="Picture 23" descr="A picture containing indoor, kitchen, table, pot&#10;&#10;Description automatically generated">
            <a:extLst>
              <a:ext uri="{FF2B5EF4-FFF2-40B4-BE49-F238E27FC236}">
                <a16:creationId xmlns:a16="http://schemas.microsoft.com/office/drawing/2014/main" id="{C5054710-2A01-084F-98BE-DAD3169FA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729" y="-22367"/>
            <a:ext cx="2886064" cy="349120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5" name="Picture 24" descr="A picture containing indoor, kitchen, pot, cooking&#10;&#10;Description automatically generated">
            <a:extLst>
              <a:ext uri="{FF2B5EF4-FFF2-40B4-BE49-F238E27FC236}">
                <a16:creationId xmlns:a16="http://schemas.microsoft.com/office/drawing/2014/main" id="{332B87A9-8B30-F54C-9956-8324F0133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729" y="3037773"/>
            <a:ext cx="2889504" cy="349536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6" name="Arrow: Right 5">
            <a:extLst>
              <a:ext uri="{FF2B5EF4-FFF2-40B4-BE49-F238E27FC236}">
                <a16:creationId xmlns:a16="http://schemas.microsoft.com/office/drawing/2014/main" id="{01011810-B8C9-E041-894F-9F2A14F10577}"/>
              </a:ext>
            </a:extLst>
          </p:cNvPr>
          <p:cNvSpPr/>
          <p:nvPr/>
        </p:nvSpPr>
        <p:spPr>
          <a:xfrm>
            <a:off x="8664783" y="171305"/>
            <a:ext cx="1536000" cy="724705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27" name="Arrow: Right 5">
            <a:extLst>
              <a:ext uri="{FF2B5EF4-FFF2-40B4-BE49-F238E27FC236}">
                <a16:creationId xmlns:a16="http://schemas.microsoft.com/office/drawing/2014/main" id="{47C6BAF5-9FDF-7948-99E7-6E5021B9F644}"/>
              </a:ext>
            </a:extLst>
          </p:cNvPr>
          <p:cNvSpPr/>
          <p:nvPr/>
        </p:nvSpPr>
        <p:spPr>
          <a:xfrm>
            <a:off x="8827343" y="3259945"/>
            <a:ext cx="1536000" cy="724705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Open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BDD784-7141-3B4C-B951-93E18CACEE84}"/>
              </a:ext>
            </a:extLst>
          </p:cNvPr>
          <p:cNvCxnSpPr>
            <a:cxnSpLocks/>
          </p:cNvCxnSpPr>
          <p:nvPr/>
        </p:nvCxnSpPr>
        <p:spPr>
          <a:xfrm>
            <a:off x="7829974" y="3037772"/>
            <a:ext cx="3727420" cy="0"/>
          </a:xfrm>
          <a:prstGeom prst="line">
            <a:avLst/>
          </a:prstGeom>
          <a:ln w="508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249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359AE74-C27E-7445-BDAF-470421A8FF19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438769"/>
            <a:ext cx="7082785" cy="1787032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Raise air pressure until blow off is complete.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459520" y="3411005"/>
            <a:ext cx="7082785" cy="1787032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air regulator </a:t>
              </a: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100%.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pic>
        <p:nvPicPr>
          <p:cNvPr id="14" name="Picture 13" descr="A picture containing indoor, sitting, table, person&#10;&#10;Description automatically generated">
            <a:extLst>
              <a:ext uri="{FF2B5EF4-FFF2-40B4-BE49-F238E27FC236}">
                <a16:creationId xmlns:a16="http://schemas.microsoft.com/office/drawing/2014/main" id="{505D38D0-D027-7640-BB95-BFE140470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684" y="1555749"/>
            <a:ext cx="4340352" cy="344712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0" name="Arrow: Right 5">
            <a:extLst>
              <a:ext uri="{FF2B5EF4-FFF2-40B4-BE49-F238E27FC236}">
                <a16:creationId xmlns:a16="http://schemas.microsoft.com/office/drawing/2014/main" id="{A5EC505C-58B5-1949-AF02-AB5707184903}"/>
              </a:ext>
            </a:extLst>
          </p:cNvPr>
          <p:cNvSpPr/>
          <p:nvPr/>
        </p:nvSpPr>
        <p:spPr>
          <a:xfrm flipH="1">
            <a:off x="9008533" y="2370667"/>
            <a:ext cx="2235343" cy="760543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Air Regulator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E7489AC-CD06-B047-9C45-2464C7080425}"/>
              </a:ext>
            </a:extLst>
          </p:cNvPr>
          <p:cNvSpPr txBox="1">
            <a:spLocks/>
          </p:cNvSpPr>
          <p:nvPr/>
        </p:nvSpPr>
        <p:spPr>
          <a:xfrm>
            <a:off x="1" y="130664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Short-Term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210674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>
            <a:extLst>
              <a:ext uri="{FF2B5EF4-FFF2-40B4-BE49-F238E27FC236}">
                <a16:creationId xmlns:a16="http://schemas.microsoft.com/office/drawing/2014/main" id="{E794BF41-778A-C14A-909D-6A87C20B1326}"/>
              </a:ext>
            </a:extLst>
          </p:cNvPr>
          <p:cNvSpPr/>
          <p:nvPr/>
        </p:nvSpPr>
        <p:spPr>
          <a:xfrm>
            <a:off x="5006435" y="2179341"/>
            <a:ext cx="7541623" cy="1044153"/>
          </a:xfrm>
          <a:prstGeom prst="parallelogram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8A6B879-62F1-A84D-A082-F32F7D6A320B}"/>
              </a:ext>
            </a:extLst>
          </p:cNvPr>
          <p:cNvSpPr/>
          <p:nvPr/>
        </p:nvSpPr>
        <p:spPr>
          <a:xfrm>
            <a:off x="5006435" y="3353233"/>
            <a:ext cx="7541623" cy="1044153"/>
          </a:xfrm>
          <a:prstGeom prst="parallelogram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2F457FF0-1A4A-0E4B-ACFB-77CBEFDEC771}"/>
              </a:ext>
            </a:extLst>
          </p:cNvPr>
          <p:cNvSpPr/>
          <p:nvPr/>
        </p:nvSpPr>
        <p:spPr>
          <a:xfrm>
            <a:off x="5006435" y="4576552"/>
            <a:ext cx="7541623" cy="1044153"/>
          </a:xfrm>
          <a:prstGeom prst="parallelogram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09B4248-9457-2F47-97A1-5D30349EB813}"/>
              </a:ext>
            </a:extLst>
          </p:cNvPr>
          <p:cNvSpPr/>
          <p:nvPr/>
        </p:nvSpPr>
        <p:spPr>
          <a:xfrm>
            <a:off x="5006435" y="993092"/>
            <a:ext cx="7541623" cy="1044153"/>
          </a:xfrm>
          <a:prstGeom prst="parallelogram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B2DD6-3AF8-5E48-951E-1972180BB3C0}"/>
              </a:ext>
            </a:extLst>
          </p:cNvPr>
          <p:cNvSpPr txBox="1"/>
          <p:nvPr/>
        </p:nvSpPr>
        <p:spPr>
          <a:xfrm>
            <a:off x="5006435" y="1012169"/>
            <a:ext cx="7159042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Customized cart capable of dispensing </a:t>
            </a:r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Flexible DASH </a:t>
            </a:r>
            <a:b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15-Gal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50-Gal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drums without additional </a:t>
            </a:r>
            <a:b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attachments or conversion kits</a:t>
            </a:r>
          </a:p>
          <a:p>
            <a:pPr algn="ctr"/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7AAE1-C5B4-1347-BEE4-8E49D36A0B9B}"/>
              </a:ext>
            </a:extLst>
          </p:cNvPr>
          <p:cNvSpPr txBox="1"/>
          <p:nvPr/>
        </p:nvSpPr>
        <p:spPr>
          <a:xfrm>
            <a:off x="5006434" y="2390042"/>
            <a:ext cx="718556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 recirculation block that greatly reduces the time</a:t>
            </a:r>
            <a:b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takes to warm up your adhesive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60A162-1CAF-9445-9F4B-A9DC228D21A8}"/>
              </a:ext>
            </a:extLst>
          </p:cNvPr>
          <p:cNvSpPr txBox="1"/>
          <p:nvPr/>
        </p:nvSpPr>
        <p:spPr>
          <a:xfrm>
            <a:off x="5006434" y="3668722"/>
            <a:ext cx="718556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Easy-tilt design makes cart safe and easy to maneuver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AA95B2-D4B2-6740-B339-EE145DADEABF}"/>
              </a:ext>
            </a:extLst>
          </p:cNvPr>
          <p:cNvSpPr txBox="1"/>
          <p:nvPr/>
        </p:nvSpPr>
        <p:spPr>
          <a:xfrm>
            <a:off x="5006434" y="4887197"/>
            <a:ext cx="71855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34” wide frame allows the HULK to fit through any sized door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AC79AA-C04E-B441-8ECD-DC6AA37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47790"/>
            <a:ext cx="5006434" cy="1143000"/>
          </a:xfrm>
        </p:spPr>
        <p:txBody>
          <a:bodyPr>
            <a:normAutofit/>
          </a:bodyPr>
          <a:lstStyle/>
          <a:p>
            <a:r>
              <a:rPr lang="en-US" sz="5000" dirty="0"/>
              <a:t>HULK Cart</a:t>
            </a:r>
          </a:p>
        </p:txBody>
      </p:sp>
      <p:pic>
        <p:nvPicPr>
          <p:cNvPr id="27" name="Picture 26" descr="A picture containing sitting, black, bicycle, pair&#10;&#10;Description automatically generated">
            <a:extLst>
              <a:ext uri="{FF2B5EF4-FFF2-40B4-BE49-F238E27FC236}">
                <a16:creationId xmlns:a16="http://schemas.microsoft.com/office/drawing/2014/main" id="{423446F8-4ED6-6C49-8F2C-E1AED4EC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88" y="1627293"/>
            <a:ext cx="3619200" cy="45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38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411940" y="2303889"/>
            <a:ext cx="11368120" cy="1003284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 on the HULK gun.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411940" y="1256537"/>
            <a:ext cx="11368120" cy="1003284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 shut down valve completely.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411941" y="3351241"/>
            <a:ext cx="11356167" cy="1003284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Disconnect air from the spray gun.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411941" y="4398593"/>
            <a:ext cx="11356167" cy="1003284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and discard the used static mixing tip.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Short-Term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2609021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459520" y="1351229"/>
            <a:ext cx="11261089" cy="1207050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Disconnect HULK gun from the hose assembly.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459520" y="2760441"/>
            <a:ext cx="11261089" cy="1207051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the fluid handle in the “open” position, clean HULK gun threads and clear fluid passages with non-chlorinated brake cleaner.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3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446582" y="4169641"/>
            <a:ext cx="11298837" cy="1207050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7680" rIns="243840" rtlCol="0" anchor="ctr"/>
            <a:lstStyle/>
            <a:p>
              <a:pPr marL="539736" lvl="1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 down is now complete.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dirty="0">
                  <a:solidFill>
                    <a:schemeClr val="tx2"/>
                  </a:solidFill>
                </a:rPr>
                <a:t>14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48EC7F8-DB35-1F4F-AAAC-5667A4862841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Short-Term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24913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99AA-BABD-6F44-A1B7-F97AC8720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Long-Term Shutdown</a:t>
            </a:r>
          </a:p>
        </p:txBody>
      </p:sp>
    </p:spTree>
    <p:extLst>
      <p:ext uri="{BB962C8B-B14F-4D97-AF65-F5344CB8AC3E}">
        <p14:creationId xmlns:p14="http://schemas.microsoft.com/office/powerpoint/2010/main" val="3183023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459519" y="1593106"/>
            <a:ext cx="11134832" cy="1787032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gallons of the proper pump lube from </a:t>
              </a: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4C’s Spray Equipment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must be used for flushing the HULK.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459519" y="3556493"/>
            <a:ext cx="11134832" cy="1787032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Pour 2.5 gallons of pump lube into a clean 5-gallon bucket for the 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and repeat this step with the remaining pump lube for the </a:t>
              </a:r>
              <a:r>
                <a:rPr lang="en-US" sz="26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EC44825-B17E-9643-994D-DECC3F663677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676707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4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</a:t>
              </a:r>
              <a:r>
                <a:rPr lang="en-US" sz="18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Flexible DASH drum and wipe the outside of the tube with a clean cloth before inserting into the 2.5-gallon bucket of pump lube. Ensure the tube is in a vertical position.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2428045" y="4415761"/>
            <a:ext cx="473814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9026" lvl="1" indent="-296326">
              <a:buFont typeface="Arial" panose="020B0604020202020204" pitchFamily="34" charset="0"/>
              <a:buChar char="•"/>
            </a:pPr>
            <a:r>
              <a:rPr lang="en-US" sz="2133" dirty="0"/>
              <a:t>Repeat this step with the </a:t>
            </a:r>
            <a:r>
              <a:rPr lang="en-US" sz="2133" b="1" dirty="0">
                <a:solidFill>
                  <a:srgbClr val="00B0F0"/>
                </a:solidFill>
              </a:rPr>
              <a:t>B-</a:t>
            </a:r>
            <a:r>
              <a:rPr lang="en-US" sz="2133" dirty="0"/>
              <a:t>Side pickup tube</a:t>
            </a:r>
          </a:p>
        </p:txBody>
      </p:sp>
      <p:pic>
        <p:nvPicPr>
          <p:cNvPr id="15" name="Picture 14" descr="A picture containing indoor, sitting, table, light&#10;&#10;Description automatically generated">
            <a:extLst>
              <a:ext uri="{FF2B5EF4-FFF2-40B4-BE49-F238E27FC236}">
                <a16:creationId xmlns:a16="http://schemas.microsoft.com/office/drawing/2014/main" id="{A0AC4DF4-51E0-F14B-829B-E621F12E9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68" y="1618617"/>
            <a:ext cx="4340352" cy="325526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1" y="41274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267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675317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411940" y="2303889"/>
            <a:ext cx="11368120" cy="1003284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an empty trash receptacle, open both liquid manifold valves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HULK gun and begin dispensing until clear liquid comes out of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both </a:t>
              </a:r>
              <a:r>
                <a:rPr lang="en-US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1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on the HULK gun.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411940" y="1256537"/>
            <a:ext cx="11368120" cy="1003284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Raise the air pressure to 20 pounds.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411941" y="3351241"/>
            <a:ext cx="11356167" cy="1003284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buckets of pump lube do not run empty during flushing.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411941" y="4398593"/>
            <a:ext cx="11356167" cy="1003284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about 50 strokes or when clear liquid is present,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the air pressure to 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1584780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1685" y="1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4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both sides are clear, you may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 the HULK into the park position 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(pumps are in the DOWN position).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1" y="41274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267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  <p:pic>
        <p:nvPicPr>
          <p:cNvPr id="12" name="Picture 11" descr="A picture containing indoor, kitchen, pot, stainless&#10;&#10;Description automatically generated">
            <a:extLst>
              <a:ext uri="{FF2B5EF4-FFF2-40B4-BE49-F238E27FC236}">
                <a16:creationId xmlns:a16="http://schemas.microsoft.com/office/drawing/2014/main" id="{51B97187-79E0-F94A-AF60-D74DD69E9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1" y="2950051"/>
            <a:ext cx="3589192" cy="358421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12" descr="A close up of a machine&#10;&#10;Description automatically generated">
            <a:extLst>
              <a:ext uri="{FF2B5EF4-FFF2-40B4-BE49-F238E27FC236}">
                <a16:creationId xmlns:a16="http://schemas.microsoft.com/office/drawing/2014/main" id="{B8AEDCFE-4C07-E84D-A683-0D5879C41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655" y="0"/>
            <a:ext cx="3589192" cy="333248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EC0920-83E5-844F-B4E6-9CA3EEBA9F9B}"/>
              </a:ext>
            </a:extLst>
          </p:cNvPr>
          <p:cNvCxnSpPr>
            <a:cxnSpLocks/>
          </p:cNvCxnSpPr>
          <p:nvPr/>
        </p:nvCxnSpPr>
        <p:spPr>
          <a:xfrm>
            <a:off x="7829974" y="3332480"/>
            <a:ext cx="3727420" cy="0"/>
          </a:xfrm>
          <a:prstGeom prst="line">
            <a:avLst/>
          </a:prstGeom>
          <a:ln w="508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69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459519" y="1593106"/>
            <a:ext cx="11134832" cy="1787032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459519" y="3556493"/>
            <a:ext cx="11134832" cy="1787032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36576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Once manifold valves are closed, you must put 1 quart of CLEAN pump lube into the 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storage tube. </a:t>
              </a:r>
            </a:p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 this step for the </a:t>
              </a:r>
              <a:r>
                <a:rPr lang="en-US" sz="26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storage tube.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EC44825-B17E-9643-994D-DECC3F663677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061161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2535483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 the </a:t>
              </a:r>
              <a:r>
                <a:rPr lang="en-US" sz="18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bucket of pump lube into the </a:t>
              </a:r>
              <a:r>
                <a:rPr lang="en-US" sz="18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storage tube. </a:t>
              </a:r>
            </a:p>
            <a:p>
              <a:pPr marL="539736" lvl="1"/>
              <a:endParaRPr lang="en-US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36" lvl="1"/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 the </a:t>
              </a:r>
              <a:r>
                <a:rPr lang="en-US" sz="18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bucket of pump lube into the </a:t>
              </a:r>
              <a:r>
                <a:rPr lang="en-US" sz="1867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8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storage tube.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1" y="412749"/>
            <a:ext cx="754168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267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  <p:pic>
        <p:nvPicPr>
          <p:cNvPr id="12" name="Picture 11" descr="A close up of a bicycle&#10;&#10;Description automatically generated">
            <a:extLst>
              <a:ext uri="{FF2B5EF4-FFF2-40B4-BE49-F238E27FC236}">
                <a16:creationId xmlns:a16="http://schemas.microsoft.com/office/drawing/2014/main" id="{8E9C8C92-A916-3E41-AA1C-F67E9ABFE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68" y="1111737"/>
            <a:ext cx="4340352" cy="433649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3" name="Arrow: Right 5">
            <a:extLst>
              <a:ext uri="{FF2B5EF4-FFF2-40B4-BE49-F238E27FC236}">
                <a16:creationId xmlns:a16="http://schemas.microsoft.com/office/drawing/2014/main" id="{A2C28365-928F-804E-87B1-023194EA1029}"/>
              </a:ext>
            </a:extLst>
          </p:cNvPr>
          <p:cNvSpPr/>
          <p:nvPr/>
        </p:nvSpPr>
        <p:spPr>
          <a:xfrm>
            <a:off x="9711045" y="2379805"/>
            <a:ext cx="1343036" cy="724705"/>
          </a:xfrm>
          <a:prstGeom prst="rightArrow">
            <a:avLst/>
          </a:prstGeom>
          <a:solidFill>
            <a:schemeClr val="tx2"/>
          </a:solidFill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A-Side</a:t>
            </a:r>
          </a:p>
        </p:txBody>
      </p:sp>
      <p:sp>
        <p:nvSpPr>
          <p:cNvPr id="14" name="Arrow: Right 5">
            <a:extLst>
              <a:ext uri="{FF2B5EF4-FFF2-40B4-BE49-F238E27FC236}">
                <a16:creationId xmlns:a16="http://schemas.microsoft.com/office/drawing/2014/main" id="{C69182B1-0A92-4740-A034-0F77B3B7C2DE}"/>
              </a:ext>
            </a:extLst>
          </p:cNvPr>
          <p:cNvSpPr/>
          <p:nvPr/>
        </p:nvSpPr>
        <p:spPr>
          <a:xfrm flipH="1">
            <a:off x="8457374" y="2379805"/>
            <a:ext cx="1226060" cy="724705"/>
          </a:xfrm>
          <a:prstGeom prst="rightArrow">
            <a:avLst/>
          </a:prstGeom>
          <a:solidFill>
            <a:schemeClr val="tx2"/>
          </a:solidFill>
          <a:ln w="158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B-Side</a:t>
            </a:r>
          </a:p>
        </p:txBody>
      </p:sp>
    </p:spTree>
    <p:extLst>
      <p:ext uri="{BB962C8B-B14F-4D97-AF65-F5344CB8AC3E}">
        <p14:creationId xmlns:p14="http://schemas.microsoft.com/office/powerpoint/2010/main" val="3623114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411940" y="2303889"/>
            <a:ext cx="11368120" cy="1003284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Disconnect HULK gun from hose assembly.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411940" y="1256537"/>
            <a:ext cx="11368120" cy="1003284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 all bung lids on both Flexible DASH drums, making sure to use </a:t>
              </a:r>
              <a:b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33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lithium grease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the threads.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411941" y="3351241"/>
            <a:ext cx="11356167" cy="1003284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the fluid handle in the “</a:t>
              </a:r>
              <a:r>
                <a:rPr lang="en-US" sz="21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position, clean HULK gun threads and clear fluid passages with </a:t>
              </a:r>
              <a:r>
                <a:rPr lang="en-US" sz="2133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non-chlorinated break cleaner</a:t>
              </a:r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411941" y="4398593"/>
            <a:ext cx="11356167" cy="1003284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Shutdown is now complete.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130664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>
                <a:solidFill>
                  <a:schemeClr val="tx1"/>
                </a:solidFill>
              </a:rPr>
              <a:t>Long-Term Shutdown Checklist</a:t>
            </a: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340844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10DC3A-EE0B-7348-86C1-DECE17BE0BB4}"/>
              </a:ext>
            </a:extLst>
          </p:cNvPr>
          <p:cNvSpPr/>
          <p:nvPr/>
        </p:nvSpPr>
        <p:spPr>
          <a:xfrm>
            <a:off x="5378824" y="0"/>
            <a:ext cx="6813176" cy="6546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55F97-7A1D-B047-BE50-7D31ED7F8B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9034" y="1"/>
            <a:ext cx="6802967" cy="1303297"/>
          </a:xfrm>
        </p:spPr>
        <p:txBody>
          <a:bodyPr>
            <a:normAutofit/>
          </a:bodyPr>
          <a:lstStyle/>
          <a:p>
            <a:r>
              <a:rPr lang="en-US" sz="5333" dirty="0">
                <a:solidFill>
                  <a:schemeClr val="bg1"/>
                </a:solidFill>
              </a:rPr>
              <a:t>Suction Tubes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061521-DD96-DB47-AD46-2E61564F845A}"/>
              </a:ext>
            </a:extLst>
          </p:cNvPr>
          <p:cNvSpPr/>
          <p:nvPr/>
        </p:nvSpPr>
        <p:spPr>
          <a:xfrm>
            <a:off x="5378824" y="1303298"/>
            <a:ext cx="6813176" cy="40417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22650-4653-3B41-B317-AE81DA7B68E4}"/>
              </a:ext>
            </a:extLst>
          </p:cNvPr>
          <p:cNvSpPr txBox="1"/>
          <p:nvPr/>
        </p:nvSpPr>
        <p:spPr>
          <a:xfrm>
            <a:off x="5700223" y="1834114"/>
            <a:ext cx="6282211" cy="300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933" dirty="0"/>
              <a:t>Each HULK comes with a set of suction tubes that fit both 15-Gal and 50-Gal drums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933" dirty="0"/>
              <a:t>Suction tubes remove the need for additional connections or barrel pumps</a:t>
            </a:r>
          </a:p>
        </p:txBody>
      </p:sp>
      <p:pic>
        <p:nvPicPr>
          <p:cNvPr id="10" name="Picture 9" descr="A picture containing indoor, bicycle, sitting, table&#10;&#10;Description automatically generated">
            <a:extLst>
              <a:ext uri="{FF2B5EF4-FFF2-40B4-BE49-F238E27FC236}">
                <a16:creationId xmlns:a16="http://schemas.microsoft.com/office/drawing/2014/main" id="{AD98A519-2521-B542-89B6-DB33FFE9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03298"/>
            <a:ext cx="5389033" cy="404177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4896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AC81-46D5-FB4C-8B43-E1FF23595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Prevention and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056225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B67DE81-6E8E-C744-855E-52285141BAEC}"/>
              </a:ext>
            </a:extLst>
          </p:cNvPr>
          <p:cNvGrpSpPr/>
          <p:nvPr/>
        </p:nvGrpSpPr>
        <p:grpSpPr>
          <a:xfrm>
            <a:off x="4518448" y="3332435"/>
            <a:ext cx="7661600" cy="1003284"/>
            <a:chOff x="739832" y="1083974"/>
            <a:chExt cx="5746200" cy="75246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39F18-0D27-7D46-BF5B-0577EBC59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85040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all openings have been plugged unless being vented properly.</a:t>
              </a:r>
            </a:p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*Replace desiccant driers when needed.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7F7A8AE-8FD2-FD46-B18E-5D88A5C83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D4F437-B6EF-7C4F-B49F-06C1043FF6DE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B18B5A-1C2E-B14E-9421-1AA7CD286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6448" y="1083974"/>
              <a:ext cx="1519584" cy="752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r>
                <a:rPr lang="en-US" sz="1733" dirty="0">
                  <a:latin typeface="Arial" panose="020B0604020202020204" pitchFamily="34" charset="0"/>
                  <a:cs typeface="Arial" panose="020B0604020202020204" pitchFamily="34" charset="0"/>
                </a:rPr>
                <a:t> = good</a:t>
              </a:r>
            </a:p>
            <a:p>
              <a:pPr algn="ctr"/>
              <a:r>
                <a:rPr lang="en-US" sz="1733" b="1" dirty="0">
                  <a:solidFill>
                    <a:srgbClr val="FF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Pink</a:t>
              </a:r>
              <a:r>
                <a:rPr lang="en-US" sz="1733" dirty="0">
                  <a:latin typeface="Arial" panose="020B0604020202020204" pitchFamily="34" charset="0"/>
                  <a:cs typeface="Arial" panose="020B0604020202020204" pitchFamily="34" charset="0"/>
                </a:rPr>
                <a:t> = needs replaced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E7E02B1-42E8-0D44-8781-E49394566D79}"/>
              </a:ext>
            </a:extLst>
          </p:cNvPr>
          <p:cNvGrpSpPr/>
          <p:nvPr/>
        </p:nvGrpSpPr>
        <p:grpSpPr>
          <a:xfrm>
            <a:off x="4518448" y="4424315"/>
            <a:ext cx="7673552" cy="1003284"/>
            <a:chOff x="739832" y="1083974"/>
            <a:chExt cx="5755164" cy="7524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B59FC1-4560-3C40-8433-E22E5E462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in doubt, flush it out. Flushing your machine regularly will significantly increase the operating life of your HULK and reduce downtime on the jobsite.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535B196-67A9-5C41-963D-299511803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ED3B9F-E32F-3A42-AF47-DBEA4A928F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683933"/>
            <a:ext cx="4519084" cy="1143000"/>
          </a:xfrm>
        </p:spPr>
        <p:txBody>
          <a:bodyPr/>
          <a:lstStyle/>
          <a:p>
            <a:r>
              <a:rPr lang="en-US" sz="4800" dirty="0"/>
              <a:t>Prevention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4518448" y="2240553"/>
            <a:ext cx="7673552" cy="1003284"/>
            <a:chOff x="739832" y="1083974"/>
            <a:chExt cx="5755164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Letter-label or color-code fittings, desiccant driers, and containers. This helps ensure that fittings and accessories stay on their designated </a:t>
              </a:r>
              <a:r>
                <a:rPr lang="en-US" sz="17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1733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4518448" y="1148672"/>
            <a:ext cx="7673552" cy="1003284"/>
            <a:chOff x="739832" y="1083974"/>
            <a:chExt cx="5755164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white lithium grease for all fittings, and threads for static mixing tips. This helps prevent material buildup and seals all possible passages for air and moisture.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535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12192000" cy="1143001"/>
          </a:xfrm>
        </p:spPr>
        <p:txBody>
          <a:bodyPr/>
          <a:lstStyle/>
          <a:p>
            <a:r>
              <a:rPr lang="en-US" sz="4800" dirty="0"/>
              <a:t>Troubleshooting Tips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334917" y="2766747"/>
            <a:ext cx="5761083" cy="1003284"/>
            <a:chOff x="739832" y="1083974"/>
            <a:chExt cx="4320812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both ends of the desiccant driers are completely open.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334917" y="1651661"/>
            <a:ext cx="5761083" cy="1003284"/>
            <a:chOff x="739832" y="1083974"/>
            <a:chExt cx="4320812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 storage of material is essential. Ensure the material temperature of Flexible DASH is kept at 70°F at all times.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933FCF-DFAF-5D4D-8907-54F9A158C97F}"/>
              </a:ext>
            </a:extLst>
          </p:cNvPr>
          <p:cNvGrpSpPr/>
          <p:nvPr/>
        </p:nvGrpSpPr>
        <p:grpSpPr>
          <a:xfrm>
            <a:off x="334917" y="3881832"/>
            <a:ext cx="5761083" cy="1003284"/>
            <a:chOff x="739832" y="1083974"/>
            <a:chExt cx="4320812" cy="7524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3AEC8C-D68C-7043-94DE-B7BEC09AF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the Y-Screen on the </a:t>
              </a:r>
              <a:r>
                <a:rPr lang="en-US" sz="17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 is clear and free of debris or crystals.</a:t>
              </a:r>
            </a:p>
            <a:p>
              <a:pPr algn="ctr"/>
              <a:r>
                <a:rPr lang="en-US" sz="173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 if needed.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F967CC-01B1-204A-B4D7-E879A3591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8A6BCB-7DD3-1E49-A8F2-8BFF8423EE7D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9D3715-DFA1-D140-995E-37B3BFF82CAD}"/>
              </a:ext>
            </a:extLst>
          </p:cNvPr>
          <p:cNvGrpSpPr/>
          <p:nvPr/>
        </p:nvGrpSpPr>
        <p:grpSpPr>
          <a:xfrm>
            <a:off x="6442871" y="2766747"/>
            <a:ext cx="5761083" cy="1003284"/>
            <a:chOff x="739832" y="1083974"/>
            <a:chExt cx="4320812" cy="7524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8744AB-BA16-B64C-8F55-5502C7FAF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hoses are free of all kinks and twists.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B679726-4FE9-EC46-92F7-64856EACA2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83AE24-7E63-2640-BF89-6DCC97AB432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6BEBE-DD06-3E4D-B4A6-930404A77AFA}"/>
              </a:ext>
            </a:extLst>
          </p:cNvPr>
          <p:cNvGrpSpPr/>
          <p:nvPr/>
        </p:nvGrpSpPr>
        <p:grpSpPr>
          <a:xfrm>
            <a:off x="6442871" y="1651661"/>
            <a:ext cx="5761083" cy="1003284"/>
            <a:chOff x="739832" y="1083974"/>
            <a:chExt cx="4320812" cy="7524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7491D8-FBAD-F940-821C-505315AED0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gun &amp; hose fittings are completely secure and tightened with no air leaks.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D10079-B93F-004E-93AC-96BB86168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86C274-1980-D74B-A979-9794D6A3FC45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0CD2C6-17AA-A749-9488-72254DEAB6CB}"/>
              </a:ext>
            </a:extLst>
          </p:cNvPr>
          <p:cNvGrpSpPr/>
          <p:nvPr/>
        </p:nvGrpSpPr>
        <p:grpSpPr>
          <a:xfrm>
            <a:off x="6442871" y="3881832"/>
            <a:ext cx="5761083" cy="1003284"/>
            <a:chOff x="739832" y="1083974"/>
            <a:chExt cx="4320812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795E50-EAC2-E349-B159-03E1B4364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3440" rIns="304800" rtlCol="0" anchor="ctr"/>
            <a:lstStyle/>
            <a:p>
              <a:pPr algn="ctr"/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a new static mixing tip is being used after stopping for 30 seconds </a:t>
              </a:r>
              <a:b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7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longer.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190309-1792-F44B-B792-46B64726F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91D057-D7F9-954B-A6B7-5CF2C5B2C004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5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67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025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5538-ABE8-FD4C-BADE-2519CF6048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Adhesive Cost Savings </a:t>
            </a:r>
            <a:br>
              <a:rPr lang="en-US" dirty="0"/>
            </a:br>
            <a:r>
              <a:rPr lang="en-US" dirty="0"/>
              <a:t>with the HULK</a:t>
            </a:r>
          </a:p>
        </p:txBody>
      </p:sp>
    </p:spTree>
    <p:extLst>
      <p:ext uri="{BB962C8B-B14F-4D97-AF65-F5344CB8AC3E}">
        <p14:creationId xmlns:p14="http://schemas.microsoft.com/office/powerpoint/2010/main" val="1508135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137CB0-448D-0A4C-946A-D7221D7D83B0}"/>
              </a:ext>
            </a:extLst>
          </p:cNvPr>
          <p:cNvGrpSpPr/>
          <p:nvPr/>
        </p:nvGrpSpPr>
        <p:grpSpPr>
          <a:xfrm>
            <a:off x="1247276" y="734476"/>
            <a:ext cx="9812648" cy="4499976"/>
            <a:chOff x="935457" y="556218"/>
            <a:chExt cx="7359486" cy="33749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7A37C6-8349-F94D-AB7E-A9EC69DC97E7}"/>
                </a:ext>
              </a:extLst>
            </p:cNvPr>
            <p:cNvPicPr/>
            <p:nvPr/>
          </p:nvPicPr>
          <p:blipFill rotWithShape="1">
            <a:blip r:embed="rId2"/>
            <a:srcRect b="23594"/>
            <a:stretch/>
          </p:blipFill>
          <p:spPr>
            <a:xfrm>
              <a:off x="935457" y="556218"/>
              <a:ext cx="7359486" cy="337498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6C218D-E9D4-4142-9A5D-A5A74E7CEDBD}"/>
                </a:ext>
              </a:extLst>
            </p:cNvPr>
            <p:cNvSpPr/>
            <p:nvPr/>
          </p:nvSpPr>
          <p:spPr>
            <a:xfrm>
              <a:off x="6587999" y="3509100"/>
              <a:ext cx="861057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A8ED0B-6ED7-004C-BF73-01BE81BCAD95}"/>
                </a:ext>
              </a:extLst>
            </p:cNvPr>
            <p:cNvSpPr/>
            <p:nvPr/>
          </p:nvSpPr>
          <p:spPr>
            <a:xfrm>
              <a:off x="5757600" y="3509100"/>
              <a:ext cx="756000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A68FE58-671C-BE4D-9655-03F1F67F6EB9}"/>
                </a:ext>
              </a:extLst>
            </p:cNvPr>
            <p:cNvSpPr/>
            <p:nvPr/>
          </p:nvSpPr>
          <p:spPr>
            <a:xfrm>
              <a:off x="4881599" y="35091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01955F-FC63-214B-B335-27D91468D988}"/>
              </a:ext>
            </a:extLst>
          </p:cNvPr>
          <p:cNvSpPr txBox="1"/>
          <p:nvPr/>
        </p:nvSpPr>
        <p:spPr>
          <a:xfrm>
            <a:off x="5352452" y="2715889"/>
            <a:ext cx="1084035" cy="215569"/>
          </a:xfrm>
          <a:prstGeom prst="rect">
            <a:avLst/>
          </a:prstGeom>
          <a:solidFill>
            <a:srgbClr val="B4C6E7"/>
          </a:solidFill>
        </p:spPr>
        <p:txBody>
          <a:bodyPr wrap="square" tIns="0" bIns="0" rtlCol="0" anchor="t">
            <a:noAutofit/>
          </a:bodyPr>
          <a:lstStyle/>
          <a:p>
            <a:pPr algn="ctr"/>
            <a:r>
              <a:rPr lang="en-US" sz="1450" dirty="0">
                <a:solidFill>
                  <a:srgbClr val="003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 DASH</a:t>
            </a:r>
          </a:p>
        </p:txBody>
      </p:sp>
    </p:spTree>
    <p:extLst>
      <p:ext uri="{BB962C8B-B14F-4D97-AF65-F5344CB8AC3E}">
        <p14:creationId xmlns:p14="http://schemas.microsoft.com/office/powerpoint/2010/main" val="2292491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7A2C1E4-7948-BA47-BB88-B3EAC619B5C4}"/>
              </a:ext>
            </a:extLst>
          </p:cNvPr>
          <p:cNvGrpSpPr/>
          <p:nvPr/>
        </p:nvGrpSpPr>
        <p:grpSpPr>
          <a:xfrm>
            <a:off x="1293440" y="706781"/>
            <a:ext cx="9801600" cy="4487353"/>
            <a:chOff x="939600" y="479285"/>
            <a:chExt cx="7351200" cy="33655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AFFE6-5918-E343-857D-28485CE23E41}"/>
                </a:ext>
              </a:extLst>
            </p:cNvPr>
            <p:cNvPicPr/>
            <p:nvPr/>
          </p:nvPicPr>
          <p:blipFill rotWithShape="1">
            <a:blip r:embed="rId2"/>
            <a:srcRect b="23798"/>
            <a:stretch/>
          </p:blipFill>
          <p:spPr>
            <a:xfrm>
              <a:off x="939600" y="479285"/>
              <a:ext cx="7351200" cy="336551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B124907-90E7-5146-B19B-8F549D7E31E6}"/>
                </a:ext>
              </a:extLst>
            </p:cNvPr>
            <p:cNvSpPr/>
            <p:nvPr/>
          </p:nvSpPr>
          <p:spPr>
            <a:xfrm>
              <a:off x="48671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405BC2-EBDB-1F49-AECB-72E212C3F735}"/>
                </a:ext>
              </a:extLst>
            </p:cNvPr>
            <p:cNvSpPr/>
            <p:nvPr/>
          </p:nvSpPr>
          <p:spPr>
            <a:xfrm>
              <a:off x="57377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159958-FB0D-6140-8010-A95EA0A46214}"/>
                </a:ext>
              </a:extLst>
            </p:cNvPr>
            <p:cNvSpPr/>
            <p:nvPr/>
          </p:nvSpPr>
          <p:spPr>
            <a:xfrm>
              <a:off x="66083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6BE75B3-DB43-F14B-A2EF-4398B88227D1}"/>
              </a:ext>
            </a:extLst>
          </p:cNvPr>
          <p:cNvSpPr txBox="1"/>
          <p:nvPr/>
        </p:nvSpPr>
        <p:spPr>
          <a:xfrm>
            <a:off x="5352451" y="2695719"/>
            <a:ext cx="1084035" cy="202122"/>
          </a:xfrm>
          <a:prstGeom prst="rect">
            <a:avLst/>
          </a:prstGeom>
          <a:solidFill>
            <a:srgbClr val="B4C6E7"/>
          </a:solidFill>
        </p:spPr>
        <p:txBody>
          <a:bodyPr wrap="square" tIns="0" bIns="0" rtlCol="0" anchor="t">
            <a:noAutofit/>
          </a:bodyPr>
          <a:lstStyle/>
          <a:p>
            <a:pPr algn="ctr"/>
            <a:r>
              <a:rPr lang="en-US" sz="1450" dirty="0">
                <a:solidFill>
                  <a:srgbClr val="003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 DASH</a:t>
            </a:r>
          </a:p>
        </p:txBody>
      </p:sp>
    </p:spTree>
    <p:extLst>
      <p:ext uri="{BB962C8B-B14F-4D97-AF65-F5344CB8AC3E}">
        <p14:creationId xmlns:p14="http://schemas.microsoft.com/office/powerpoint/2010/main" val="3767230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DB822-F60D-5147-AA14-EA3C77B1DE41}"/>
              </a:ext>
            </a:extLst>
          </p:cNvPr>
          <p:cNvGrpSpPr/>
          <p:nvPr/>
        </p:nvGrpSpPr>
        <p:grpSpPr>
          <a:xfrm>
            <a:off x="1312320" y="702303"/>
            <a:ext cx="9811200" cy="4496951"/>
            <a:chOff x="892800" y="536887"/>
            <a:chExt cx="7358400" cy="33727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F8F1B2-58FD-064C-AF3A-36184E0E8E24}"/>
                </a:ext>
              </a:extLst>
            </p:cNvPr>
            <p:cNvPicPr/>
            <p:nvPr/>
          </p:nvPicPr>
          <p:blipFill rotWithShape="1">
            <a:blip r:embed="rId2"/>
            <a:srcRect b="23635"/>
            <a:stretch/>
          </p:blipFill>
          <p:spPr>
            <a:xfrm>
              <a:off x="892800" y="536887"/>
              <a:ext cx="7358400" cy="337271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EBBF4-582A-744D-A740-AFD9836A1F15}"/>
                </a:ext>
              </a:extLst>
            </p:cNvPr>
            <p:cNvSpPr/>
            <p:nvPr/>
          </p:nvSpPr>
          <p:spPr>
            <a:xfrm>
              <a:off x="4802399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B864E5-5BCA-7843-BBF7-D9590AC28C5C}"/>
                </a:ext>
              </a:extLst>
            </p:cNvPr>
            <p:cNvSpPr/>
            <p:nvPr/>
          </p:nvSpPr>
          <p:spPr>
            <a:xfrm>
              <a:off x="5668800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C42F83-F10C-0945-A07A-C6C8CCDB6D71}"/>
                </a:ext>
              </a:extLst>
            </p:cNvPr>
            <p:cNvSpPr/>
            <p:nvPr/>
          </p:nvSpPr>
          <p:spPr>
            <a:xfrm>
              <a:off x="6530401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B25CAE-A5D2-364F-9C8F-EDE4489F81F4}"/>
              </a:ext>
            </a:extLst>
          </p:cNvPr>
          <p:cNvSpPr txBox="1"/>
          <p:nvPr/>
        </p:nvSpPr>
        <p:spPr>
          <a:xfrm>
            <a:off x="5386069" y="2655377"/>
            <a:ext cx="1084035" cy="222293"/>
          </a:xfrm>
          <a:prstGeom prst="rect">
            <a:avLst/>
          </a:prstGeom>
          <a:solidFill>
            <a:srgbClr val="B4C6E7"/>
          </a:solidFill>
        </p:spPr>
        <p:txBody>
          <a:bodyPr wrap="square" tIns="0" bIns="0" rtlCol="0" anchor="t">
            <a:noAutofit/>
          </a:bodyPr>
          <a:lstStyle/>
          <a:p>
            <a:pPr algn="ctr"/>
            <a:r>
              <a:rPr lang="en-US" sz="1450" dirty="0">
                <a:solidFill>
                  <a:srgbClr val="003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 DASH</a:t>
            </a:r>
          </a:p>
        </p:txBody>
      </p:sp>
    </p:spTree>
    <p:extLst>
      <p:ext uri="{BB962C8B-B14F-4D97-AF65-F5344CB8AC3E}">
        <p14:creationId xmlns:p14="http://schemas.microsoft.com/office/powerpoint/2010/main" val="3678200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876-BFDD-084D-B58E-9A07A3C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033243"/>
            <a:ext cx="10363200" cy="92987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DC659-6F1F-5C47-B49E-225C1893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90" y="2963115"/>
            <a:ext cx="5838821" cy="31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7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5F97-7A1D-B047-BE50-7D31ED7F8B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093"/>
            <a:ext cx="12192000" cy="1143000"/>
          </a:xfrm>
        </p:spPr>
        <p:txBody>
          <a:bodyPr>
            <a:normAutofit/>
          </a:bodyPr>
          <a:lstStyle/>
          <a:p>
            <a:r>
              <a:rPr lang="en-US" sz="5333" dirty="0"/>
              <a:t>HULK Hose</a:t>
            </a:r>
            <a:endParaRPr lang="en-US" sz="5333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3D3A2-1576-8D4D-BF14-ABFAC6A402A2}"/>
              </a:ext>
            </a:extLst>
          </p:cNvPr>
          <p:cNvSpPr/>
          <p:nvPr/>
        </p:nvSpPr>
        <p:spPr>
          <a:xfrm>
            <a:off x="1480838" y="2966721"/>
            <a:ext cx="4661647" cy="24196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1000"/>
              </a:spcBef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These are your primary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hoses which moves material from pump to gun.</a:t>
            </a:r>
          </a:p>
          <a:p>
            <a:pPr algn="ctr" defTabSz="914377">
              <a:spcBef>
                <a:spcPts val="1000"/>
              </a:spcBef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*Non-heated hoses are available.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1480838" y="1153230"/>
            <a:ext cx="4661647" cy="17051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HULK</a:t>
            </a:r>
          </a:p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Heated Hose Assembly </a:t>
            </a:r>
          </a:p>
          <a:p>
            <a:pPr marL="10584" indent="12700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667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(Recommended)</a:t>
            </a:r>
          </a:p>
        </p:txBody>
      </p:sp>
      <p:pic>
        <p:nvPicPr>
          <p:cNvPr id="11" name="Picture 10" descr="A picture containing sitting, bicycle, pair, person&#10;&#10;Description automatically generated">
            <a:extLst>
              <a:ext uri="{FF2B5EF4-FFF2-40B4-BE49-F238E27FC236}">
                <a16:creationId xmlns:a16="http://schemas.microsoft.com/office/drawing/2014/main" id="{A028B6F9-FAEB-6142-AD3A-C01D2556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39" y="1097267"/>
            <a:ext cx="3768237" cy="5030269"/>
          </a:xfrm>
          <a:prstGeom prst="rect">
            <a:avLst/>
          </a:prstGeom>
        </p:spPr>
      </p:pic>
      <p:sp>
        <p:nvSpPr>
          <p:cNvPr id="13" name="Arrow: Right 2">
            <a:extLst>
              <a:ext uri="{FF2B5EF4-FFF2-40B4-BE49-F238E27FC236}">
                <a16:creationId xmlns:a16="http://schemas.microsoft.com/office/drawing/2014/main" id="{90181A49-E087-B245-99F9-1DE1F7721ECF}"/>
              </a:ext>
            </a:extLst>
          </p:cNvPr>
          <p:cNvSpPr/>
          <p:nvPr/>
        </p:nvSpPr>
        <p:spPr>
          <a:xfrm>
            <a:off x="6380373" y="2594386"/>
            <a:ext cx="1555200" cy="64817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/>
              <a:t>Heated Hose</a:t>
            </a:r>
          </a:p>
        </p:txBody>
      </p:sp>
    </p:spTree>
    <p:extLst>
      <p:ext uri="{BB962C8B-B14F-4D97-AF65-F5344CB8AC3E}">
        <p14:creationId xmlns:p14="http://schemas.microsoft.com/office/powerpoint/2010/main" val="192208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13E1-CB4A-054B-AC24-5DDD2859F0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6184"/>
            <a:ext cx="12192000" cy="1143000"/>
          </a:xfrm>
        </p:spPr>
        <p:txBody>
          <a:bodyPr>
            <a:normAutofit/>
          </a:bodyPr>
          <a:lstStyle/>
          <a:p>
            <a:r>
              <a:rPr lang="en-US" sz="5333" dirty="0"/>
              <a:t>Gun Options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9AFBDC-78DC-DD4E-98D1-14D90B4D8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39428"/>
              </p:ext>
            </p:extLst>
          </p:nvPr>
        </p:nvGraphicFramePr>
        <p:xfrm>
          <a:off x="1217692" y="1925689"/>
          <a:ext cx="9934399" cy="1806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144">
                  <a:extLst>
                    <a:ext uri="{9D8B030D-6E8A-4147-A177-3AD203B41FA5}">
                      <a16:colId xmlns:a16="http://schemas.microsoft.com/office/drawing/2014/main" val="1131068608"/>
                    </a:ext>
                  </a:extLst>
                </a:gridCol>
                <a:gridCol w="2518085">
                  <a:extLst>
                    <a:ext uri="{9D8B030D-6E8A-4147-A177-3AD203B41FA5}">
                      <a16:colId xmlns:a16="http://schemas.microsoft.com/office/drawing/2014/main" val="2932621958"/>
                    </a:ext>
                  </a:extLst>
                </a:gridCol>
                <a:gridCol w="2518085">
                  <a:extLst>
                    <a:ext uri="{9D8B030D-6E8A-4147-A177-3AD203B41FA5}">
                      <a16:colId xmlns:a16="http://schemas.microsoft.com/office/drawing/2014/main" val="1484206564"/>
                    </a:ext>
                  </a:extLst>
                </a:gridCol>
                <a:gridCol w="2518085">
                  <a:extLst>
                    <a:ext uri="{9D8B030D-6E8A-4147-A177-3AD203B41FA5}">
                      <a16:colId xmlns:a16="http://schemas.microsoft.com/office/drawing/2014/main" val="955492044"/>
                    </a:ext>
                  </a:extLst>
                </a:gridCol>
              </a:tblGrid>
              <a:tr h="12298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Gun Options</a:t>
                      </a:r>
                    </a:p>
                  </a:txBody>
                  <a:tcPr marL="121920" marR="121920" marT="60960" marB="6096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Bead Application</a:t>
                      </a:r>
                    </a:p>
                  </a:txBody>
                  <a:tcPr marL="121920" marR="121920" marT="60960" marB="6096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Splatter Application</a:t>
                      </a:r>
                    </a:p>
                  </a:txBody>
                  <a:tcPr marL="121920" marR="121920" marT="60960" marB="6096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Air Purge Feature</a:t>
                      </a:r>
                    </a:p>
                  </a:txBody>
                  <a:tcPr marL="121920" marR="121920" marT="60960" marB="6096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618447"/>
                  </a:ext>
                </a:extLst>
              </a:tr>
              <a:tr h="57700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HULK Gun</a:t>
                      </a:r>
                    </a:p>
                  </a:txBody>
                  <a:tcPr marL="121920" marR="121920" marT="60960" marB="6096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121920" marR="121920" marT="60960" marB="6096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121920" marR="121920" marT="60960" marB="6096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121920" marR="121920" marT="60960" marB="6096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854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9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A94D-2CFC-104A-A5E0-E390AE4CF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HULK Setup</a:t>
            </a:r>
          </a:p>
        </p:txBody>
      </p:sp>
    </p:spTree>
    <p:extLst>
      <p:ext uri="{BB962C8B-B14F-4D97-AF65-F5344CB8AC3E}">
        <p14:creationId xmlns:p14="http://schemas.microsoft.com/office/powerpoint/2010/main" val="372567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AE7C94-6D9F-284F-9BA7-938607DCEE9C}"/>
              </a:ext>
            </a:extLst>
          </p:cNvPr>
          <p:cNvSpPr/>
          <p:nvPr/>
        </p:nvSpPr>
        <p:spPr>
          <a:xfrm>
            <a:off x="7542305" y="2"/>
            <a:ext cx="4338916" cy="6546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51289"/>
            <a:ext cx="7541684" cy="1143000"/>
          </a:xfrm>
        </p:spPr>
        <p:txBody>
          <a:bodyPr>
            <a:noAutofit/>
          </a:bodyPr>
          <a:lstStyle/>
          <a:p>
            <a:r>
              <a:rPr lang="en-US" sz="4800" dirty="0"/>
              <a:t>Brand New HULK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459520" y="1506573"/>
            <a:ext cx="7082785" cy="1787032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0" rIns="121920" rtlCol="0" anchor="ctr"/>
            <a:lstStyle/>
            <a:p>
              <a:pPr marL="539736" lvl="1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 the steps listed under “</a:t>
              </a:r>
              <a:r>
                <a:rPr lang="en-US" sz="2667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Flexible DASH Drum Setup</a:t>
              </a:r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.” This would include: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8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66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CD014A-33CC-7D4B-B370-5C5976D94E01}"/>
              </a:ext>
            </a:extLst>
          </p:cNvPr>
          <p:cNvSpPr txBox="1"/>
          <p:nvPr/>
        </p:nvSpPr>
        <p:spPr>
          <a:xfrm>
            <a:off x="2428044" y="3564397"/>
            <a:ext cx="528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lvl="1" indent="-380990">
              <a:buFont typeface="Arial" panose="020B0604020202020204" pitchFamily="34" charset="0"/>
              <a:buChar char="•"/>
            </a:pPr>
            <a:r>
              <a:rPr lang="en-US" sz="2400" b="1" dirty="0"/>
              <a:t>Opening the drums</a:t>
            </a:r>
          </a:p>
          <a:p>
            <a:pPr marL="380990" lvl="1" indent="-380990">
              <a:buFont typeface="Arial" panose="020B0604020202020204" pitchFamily="34" charset="0"/>
              <a:buChar char="•"/>
            </a:pPr>
            <a:r>
              <a:rPr lang="en-US" sz="2400" b="1" dirty="0"/>
              <a:t>Inserting the fluid draw tubes</a:t>
            </a:r>
          </a:p>
          <a:p>
            <a:pPr marL="380990" lvl="1" indent="-380990">
              <a:buFont typeface="Arial" panose="020B0604020202020204" pitchFamily="34" charset="0"/>
              <a:buChar char="•"/>
            </a:pPr>
            <a:r>
              <a:rPr lang="en-US" sz="2400" b="1" dirty="0"/>
              <a:t>Installing desiccant driers</a:t>
            </a:r>
          </a:p>
        </p:txBody>
      </p:sp>
      <p:pic>
        <p:nvPicPr>
          <p:cNvPr id="16" name="Picture 15" descr="A can of soda&#10;&#10;Description automatically generated">
            <a:extLst>
              <a:ext uri="{FF2B5EF4-FFF2-40B4-BE49-F238E27FC236}">
                <a16:creationId xmlns:a16="http://schemas.microsoft.com/office/drawing/2014/main" id="{2BECDDD3-FEC2-AD46-8B8C-83F1E842D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6" t="10088" r="18233" b="9269"/>
          <a:stretch/>
        </p:blipFill>
        <p:spPr>
          <a:xfrm>
            <a:off x="7541685" y="1331947"/>
            <a:ext cx="4338916" cy="37845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378053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Versico 2019 Sales Meeting">
      <a:dk1>
        <a:srgbClr val="404140"/>
      </a:dk1>
      <a:lt1>
        <a:srgbClr val="FFFFFF"/>
      </a:lt1>
      <a:dk2>
        <a:srgbClr val="FEC530"/>
      </a:dk2>
      <a:lt2>
        <a:srgbClr val="898A89"/>
      </a:lt2>
      <a:accent1>
        <a:srgbClr val="919191"/>
      </a:accent1>
      <a:accent2>
        <a:srgbClr val="DFA128"/>
      </a:accent2>
      <a:accent3>
        <a:srgbClr val="FF7F2D"/>
      </a:accent3>
      <a:accent4>
        <a:srgbClr val="515151"/>
      </a:accent4>
      <a:accent5>
        <a:srgbClr val="B4B4B3"/>
      </a:accent5>
      <a:accent6>
        <a:srgbClr val="D6D7D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</TotalTime>
  <Words>2225</Words>
  <Application>Microsoft Macintosh PowerPoint</Application>
  <PresentationFormat>Widescreen</PresentationFormat>
  <Paragraphs>341</Paragraphs>
  <Slides>57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2_Office Theme</vt:lpstr>
      <vt:lpstr>HULK</vt:lpstr>
      <vt:lpstr>PowerPoint Presentation</vt:lpstr>
      <vt:lpstr>Basic Functions</vt:lpstr>
      <vt:lpstr>HULK Cart</vt:lpstr>
      <vt:lpstr>Suction Tubes</vt:lpstr>
      <vt:lpstr>HULK Hose</vt:lpstr>
      <vt:lpstr>Gun Options</vt:lpstr>
      <vt:lpstr>HULK Setup</vt:lpstr>
      <vt:lpstr>Brand New HULK Setup</vt:lpstr>
      <vt:lpstr>PowerPoint Presentation</vt:lpstr>
      <vt:lpstr>PowerPoint Presentation</vt:lpstr>
      <vt:lpstr>Brand New HULK Setup</vt:lpstr>
      <vt:lpstr>Flexible DASH  Drum Setup</vt:lpstr>
      <vt:lpstr>Flexible DASH  Drum Setup</vt:lpstr>
      <vt:lpstr>Material Temperature</vt:lpstr>
      <vt:lpstr>Flexible DASH Drum Setup</vt:lpstr>
      <vt:lpstr>Flexible DASH  Drum Setup</vt:lpstr>
      <vt:lpstr>Flexible DASH  Drum Setup</vt:lpstr>
      <vt:lpstr>Changing Drums</vt:lpstr>
      <vt:lpstr>Switching out Flexible DASH Drums</vt:lpstr>
      <vt:lpstr>Switching out Flexible DASH Drums</vt:lpstr>
      <vt:lpstr>Startup and Dispensing</vt:lpstr>
      <vt:lpstr>Daily Startup and Dispensing Procedures</vt:lpstr>
      <vt:lpstr>PowerPoint Presentation</vt:lpstr>
      <vt:lpstr>Daily Startup and Dispensing Procedures</vt:lpstr>
      <vt:lpstr>PowerPoint Presentation</vt:lpstr>
      <vt:lpstr>Bead Application</vt:lpstr>
      <vt:lpstr>PowerPoint Presentation</vt:lpstr>
      <vt:lpstr>PowerPoint Presentation</vt:lpstr>
      <vt:lpstr>PowerPoint Presentation</vt:lpstr>
      <vt:lpstr>PowerPoint Presentation</vt:lpstr>
      <vt:lpstr>Splatter Application</vt:lpstr>
      <vt:lpstr>PowerPoint Presentation</vt:lpstr>
      <vt:lpstr>PowerPoint Presentation</vt:lpstr>
      <vt:lpstr>PowerPoint Presentation</vt:lpstr>
      <vt:lpstr>Short-Term Shutdown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Long-Term Shutdown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and Troubleshooting</vt:lpstr>
      <vt:lpstr>Prevention</vt:lpstr>
      <vt:lpstr>Troubleshooting Tips</vt:lpstr>
      <vt:lpstr>Adhesive Cost Savings  with the HULK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Howard, Mindy</dc:creator>
  <cp:lastModifiedBy>Vanessa Wright</cp:lastModifiedBy>
  <cp:revision>139</cp:revision>
  <cp:lastPrinted>2018-08-13T19:30:09Z</cp:lastPrinted>
  <dcterms:created xsi:type="dcterms:W3CDTF">2018-04-30T15:05:33Z</dcterms:created>
  <dcterms:modified xsi:type="dcterms:W3CDTF">2021-02-18T15:41:47Z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c03519-5d61-4127-beb8-4aed61f547a0_Enabled">
    <vt:lpwstr>true</vt:lpwstr>
  </property>
  <property fmtid="{D5CDD505-2E9C-101B-9397-08002B2CF9AE}" pid="3" name="MSIP_Label_89c03519-5d61-4127-beb8-4aed61f547a0_SetDate">
    <vt:lpwstr>2020-07-31T19:33:22Z</vt:lpwstr>
  </property>
  <property fmtid="{D5CDD505-2E9C-101B-9397-08002B2CF9AE}" pid="4" name="MSIP_Label_89c03519-5d61-4127-beb8-4aed61f547a0_Method">
    <vt:lpwstr>Standard</vt:lpwstr>
  </property>
  <property fmtid="{D5CDD505-2E9C-101B-9397-08002B2CF9AE}" pid="5" name="MSIP_Label_89c03519-5d61-4127-beb8-4aed61f547a0_Name">
    <vt:lpwstr>89c03519-5d61-4127-beb8-4aed61f547a0</vt:lpwstr>
  </property>
  <property fmtid="{D5CDD505-2E9C-101B-9397-08002B2CF9AE}" pid="6" name="MSIP_Label_89c03519-5d61-4127-beb8-4aed61f547a0_SiteId">
    <vt:lpwstr>1bb2a1bc-cc03-4ed9-a189-1f05216d70f4</vt:lpwstr>
  </property>
  <property fmtid="{D5CDD505-2E9C-101B-9397-08002B2CF9AE}" pid="7" name="MSIP_Label_89c03519-5d61-4127-beb8-4aed61f547a0_ActionId">
    <vt:lpwstr/>
  </property>
  <property fmtid="{D5CDD505-2E9C-101B-9397-08002B2CF9AE}" pid="8" name="MSIP_Label_89c03519-5d61-4127-beb8-4aed61f547a0_ContentBits">
    <vt:lpwstr>0</vt:lpwstr>
  </property>
</Properties>
</file>